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1"/>
  </p:notesMasterIdLst>
  <p:sldIdLst>
    <p:sldId id="385" r:id="rId2"/>
    <p:sldId id="258" r:id="rId3"/>
    <p:sldId id="311" r:id="rId4"/>
    <p:sldId id="312" r:id="rId5"/>
    <p:sldId id="368" r:id="rId6"/>
    <p:sldId id="314" r:id="rId7"/>
    <p:sldId id="369" r:id="rId8"/>
    <p:sldId id="315" r:id="rId9"/>
    <p:sldId id="370" r:id="rId10"/>
    <p:sldId id="371" r:id="rId11"/>
    <p:sldId id="318" r:id="rId12"/>
    <p:sldId id="319" r:id="rId13"/>
    <p:sldId id="320" r:id="rId14"/>
    <p:sldId id="322" r:id="rId15"/>
    <p:sldId id="323" r:id="rId16"/>
    <p:sldId id="325" r:id="rId17"/>
    <p:sldId id="326" r:id="rId18"/>
    <p:sldId id="327" r:id="rId19"/>
    <p:sldId id="328" r:id="rId20"/>
    <p:sldId id="329" r:id="rId21"/>
    <p:sldId id="331" r:id="rId22"/>
    <p:sldId id="378" r:id="rId23"/>
    <p:sldId id="379" r:id="rId24"/>
    <p:sldId id="332" r:id="rId25"/>
    <p:sldId id="333" r:id="rId26"/>
    <p:sldId id="334"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5" r:id="rId40"/>
    <p:sldId id="356" r:id="rId41"/>
    <p:sldId id="357" r:id="rId42"/>
    <p:sldId id="380" r:id="rId43"/>
    <p:sldId id="381" r:id="rId44"/>
    <p:sldId id="382" r:id="rId45"/>
    <p:sldId id="383" r:id="rId46"/>
    <p:sldId id="384" r:id="rId47"/>
    <p:sldId id="362" r:id="rId48"/>
    <p:sldId id="363" r:id="rId49"/>
    <p:sldId id="36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D1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2" d="100"/>
          <a:sy n="72" d="100"/>
        </p:scale>
        <p:origin x="12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036C7-527D-4F0B-A7AF-EC6789C9E164}" type="datetimeFigureOut">
              <a:rPr lang="en-US" smtClean="0"/>
              <a:t>12/17/2017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94FA0-F280-427E-B4C6-445B2F76A5CC}" type="slidenum">
              <a:rPr lang="en-US" smtClean="0"/>
              <a:t>‹#›</a:t>
            </a:fld>
            <a:endParaRPr lang="en-US"/>
          </a:p>
        </p:txBody>
      </p:sp>
    </p:spTree>
    <p:extLst>
      <p:ext uri="{BB962C8B-B14F-4D97-AF65-F5344CB8AC3E}">
        <p14:creationId xmlns:p14="http://schemas.microsoft.com/office/powerpoint/2010/main" val="1114779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1377AF-2D24-45FE-BCDD-75869716F150}" type="slidenum">
              <a:rPr lang="en-US" altLang="en-US" smtClean="0"/>
              <a:pPr/>
              <a:t>1</a:t>
            </a:fld>
            <a:endParaRPr lang="en-US" altLang="en-US"/>
          </a:p>
        </p:txBody>
      </p:sp>
    </p:spTree>
    <p:extLst>
      <p:ext uri="{BB962C8B-B14F-4D97-AF65-F5344CB8AC3E}">
        <p14:creationId xmlns:p14="http://schemas.microsoft.com/office/powerpoint/2010/main" val="200978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32100" name="Slide Number Placeholder 3"/>
          <p:cNvSpPr>
            <a:spLocks noGrp="1"/>
          </p:cNvSpPr>
          <p:nvPr>
            <p:ph type="sldNum" sz="quarter" idx="5"/>
          </p:nvPr>
        </p:nvSpPr>
        <p:spPr>
          <a:noFill/>
        </p:spPr>
        <p:txBody>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fld id="{C8B8E959-1953-4E15-8195-B50E469F018E}" type="slidenum">
              <a:rPr lang="en-US" altLang="en-US" sz="1200">
                <a:latin typeface="Arial" panose="020B0604020202020204" pitchFamily="34" charset="0"/>
              </a:rPr>
              <a:pPr eaLnBrk="1" hangingPunct="1"/>
              <a:t>14</a:t>
            </a:fld>
            <a:endParaRPr lang="en-US" altLang="en-US" sz="1200">
              <a:latin typeface="Arial" panose="020B0604020202020204" pitchFamily="34" charset="0"/>
            </a:endParaRPr>
          </a:p>
        </p:txBody>
      </p:sp>
    </p:spTree>
    <p:extLst>
      <p:ext uri="{BB962C8B-B14F-4D97-AF65-F5344CB8AC3E}">
        <p14:creationId xmlns:p14="http://schemas.microsoft.com/office/powerpoint/2010/main" val="3731545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4B6834F-1F7A-4846-9104-9E06BA135EBC}" type="datetime1">
              <a:rPr lang="en-US" smtClean="0"/>
              <a:t>12/17/2017</a:t>
            </a:fld>
            <a:endParaRPr lang="en-US"/>
          </a:p>
        </p:txBody>
      </p:sp>
      <p:sp>
        <p:nvSpPr>
          <p:cNvPr id="5" name="Footer Placeholder 4"/>
          <p:cNvSpPr>
            <a:spLocks noGrp="1"/>
          </p:cNvSpPr>
          <p:nvPr>
            <p:ph type="ftr" sz="quarter" idx="11"/>
          </p:nvPr>
        </p:nvSpPr>
        <p:spPr>
          <a:xfrm>
            <a:off x="1921934" y="5054602"/>
            <a:ext cx="4064860" cy="279400"/>
          </a:xfrm>
        </p:spPr>
        <p:txBody>
          <a:bodyPr/>
          <a:lstStyle/>
          <a:p>
            <a:r>
              <a:rPr lang="en-US"/>
              <a:t> Oxford University Publishing Microelectronic Circuits by Adel S. Sedra and Kenneth C. Smith (0195323033)</a:t>
            </a:r>
          </a:p>
        </p:txBody>
      </p:sp>
      <p:sp>
        <p:nvSpPr>
          <p:cNvPr id="6" name="Slide Number Placeholder 5"/>
          <p:cNvSpPr>
            <a:spLocks noGrp="1"/>
          </p:cNvSpPr>
          <p:nvPr>
            <p:ph type="sldNum" sz="quarter" idx="12"/>
          </p:nvPr>
        </p:nvSpPr>
        <p:spPr>
          <a:xfrm>
            <a:off x="6817317" y="5054602"/>
            <a:ext cx="413483" cy="279400"/>
          </a:xfrm>
        </p:spPr>
        <p:txBody>
          <a:bodyPr/>
          <a:lstStyle/>
          <a:p>
            <a:fld id="{1207B782-A207-460B-B11B-32D5F2B19719}"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0564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DBEA9D-10DE-4BC1-90CE-B924BBB1C2D4}" type="datetime1">
              <a:rPr lang="en-US" smtClean="0"/>
              <a:t>12/17/2017</a:t>
            </a:fld>
            <a:endParaRPr lang="en-US"/>
          </a:p>
        </p:txBody>
      </p:sp>
      <p:sp>
        <p:nvSpPr>
          <p:cNvPr id="6" name="Footer Placeholder 5"/>
          <p:cNvSpPr>
            <a:spLocks noGrp="1"/>
          </p:cNvSpPr>
          <p:nvPr>
            <p:ph type="ftr" sz="quarter" idx="11"/>
          </p:nvPr>
        </p:nvSpPr>
        <p:spPr/>
        <p:txBody>
          <a:bodyPr/>
          <a:lstStyle/>
          <a:p>
            <a:r>
              <a:rPr lang="en-US"/>
              <a:t> Oxford University Publishing Microelectronic Circuits by Adel S. Sedra and Kenneth C. Smith (0195323033)</a:t>
            </a:r>
          </a:p>
        </p:txBody>
      </p:sp>
      <p:sp>
        <p:nvSpPr>
          <p:cNvPr id="7" name="Slide Number Placeholder 6"/>
          <p:cNvSpPr>
            <a:spLocks noGrp="1"/>
          </p:cNvSpPr>
          <p:nvPr>
            <p:ph type="sldNum" sz="quarter" idx="12"/>
          </p:nvPr>
        </p:nvSpPr>
        <p:spPr/>
        <p:txBody>
          <a:bodyPr/>
          <a:lstStyle/>
          <a:p>
            <a:fld id="{1207B782-A207-460B-B11B-32D5F2B19719}" type="slidenum">
              <a:rPr lang="en-US" smtClean="0"/>
              <a:t>‹#›</a:t>
            </a:fld>
            <a:endParaRPr lang="en-US"/>
          </a:p>
        </p:txBody>
      </p:sp>
    </p:spTree>
    <p:extLst>
      <p:ext uri="{BB962C8B-B14F-4D97-AF65-F5344CB8AC3E}">
        <p14:creationId xmlns:p14="http://schemas.microsoft.com/office/powerpoint/2010/main" val="1508600838"/>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DBEA9D-10DE-4BC1-90CE-B924BBB1C2D4}" type="datetime1">
              <a:rPr lang="en-US" smtClean="0"/>
              <a:t>12/17/2017</a:t>
            </a:fld>
            <a:endParaRPr lang="en-US"/>
          </a:p>
        </p:txBody>
      </p:sp>
      <p:sp>
        <p:nvSpPr>
          <p:cNvPr id="5" name="Footer Placeholder 4"/>
          <p:cNvSpPr>
            <a:spLocks noGrp="1"/>
          </p:cNvSpPr>
          <p:nvPr>
            <p:ph type="ftr" sz="quarter" idx="11"/>
          </p:nvPr>
        </p:nvSpPr>
        <p:spPr/>
        <p:txBody>
          <a:bodyPr/>
          <a:lstStyle/>
          <a:p>
            <a:r>
              <a:rPr lang="en-US"/>
              <a:t> Oxford University Publishing Microelectronic Circuits by Adel S. Sedra and Kenneth C. Smith (0195323033)</a:t>
            </a:r>
          </a:p>
        </p:txBody>
      </p:sp>
      <p:sp>
        <p:nvSpPr>
          <p:cNvPr id="6" name="Slide Number Placeholder 5"/>
          <p:cNvSpPr>
            <a:spLocks noGrp="1"/>
          </p:cNvSpPr>
          <p:nvPr>
            <p:ph type="sldNum" sz="quarter" idx="12"/>
          </p:nvPr>
        </p:nvSpPr>
        <p:spPr/>
        <p:txBody>
          <a:bodyPr/>
          <a:lstStyle/>
          <a:p>
            <a:fld id="{1207B782-A207-460B-B11B-32D5F2B19719}"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882254"/>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DBEA9D-10DE-4BC1-90CE-B924BBB1C2D4}" type="datetime1">
              <a:rPr lang="en-US" smtClean="0"/>
              <a:t>12/17/2017</a:t>
            </a:fld>
            <a:endParaRPr lang="en-US"/>
          </a:p>
        </p:txBody>
      </p:sp>
      <p:sp>
        <p:nvSpPr>
          <p:cNvPr id="5" name="Footer Placeholder 4"/>
          <p:cNvSpPr>
            <a:spLocks noGrp="1"/>
          </p:cNvSpPr>
          <p:nvPr>
            <p:ph type="ftr" sz="quarter" idx="11"/>
          </p:nvPr>
        </p:nvSpPr>
        <p:spPr/>
        <p:txBody>
          <a:bodyPr/>
          <a:lstStyle/>
          <a:p>
            <a:r>
              <a:rPr lang="en-US"/>
              <a:t> Oxford University Publishing Microelectronic Circuits by Adel S. Sedra and Kenneth C. Smith (0195323033)</a:t>
            </a:r>
          </a:p>
        </p:txBody>
      </p:sp>
      <p:sp>
        <p:nvSpPr>
          <p:cNvPr id="6" name="Slide Number Placeholder 5"/>
          <p:cNvSpPr>
            <a:spLocks noGrp="1"/>
          </p:cNvSpPr>
          <p:nvPr>
            <p:ph type="sldNum" sz="quarter" idx="12"/>
          </p:nvPr>
        </p:nvSpPr>
        <p:spPr/>
        <p:txBody>
          <a:bodyPr/>
          <a:lstStyle/>
          <a:p>
            <a:fld id="{1207B782-A207-460B-B11B-32D5F2B19719}"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9207183"/>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DBEA9D-10DE-4BC1-90CE-B924BBB1C2D4}" type="datetime1">
              <a:rPr lang="en-US" smtClean="0"/>
              <a:t>12/17/2017</a:t>
            </a:fld>
            <a:endParaRPr lang="en-US"/>
          </a:p>
        </p:txBody>
      </p:sp>
      <p:sp>
        <p:nvSpPr>
          <p:cNvPr id="5" name="Footer Placeholder 4"/>
          <p:cNvSpPr>
            <a:spLocks noGrp="1"/>
          </p:cNvSpPr>
          <p:nvPr>
            <p:ph type="ftr" sz="quarter" idx="11"/>
          </p:nvPr>
        </p:nvSpPr>
        <p:spPr/>
        <p:txBody>
          <a:bodyPr/>
          <a:lstStyle/>
          <a:p>
            <a:r>
              <a:rPr lang="en-US"/>
              <a:t> Oxford University Publishing Microelectronic Circuits by Adel S. Sedra and Kenneth C. Smith (0195323033)</a:t>
            </a:r>
          </a:p>
        </p:txBody>
      </p:sp>
      <p:sp>
        <p:nvSpPr>
          <p:cNvPr id="6" name="Slide Number Placeholder 5"/>
          <p:cNvSpPr>
            <a:spLocks noGrp="1"/>
          </p:cNvSpPr>
          <p:nvPr>
            <p:ph type="sldNum" sz="quarter" idx="12"/>
          </p:nvPr>
        </p:nvSpPr>
        <p:spPr/>
        <p:txBody>
          <a:bodyPr/>
          <a:lstStyle/>
          <a:p>
            <a:fld id="{1207B782-A207-460B-B11B-32D5F2B19719}" type="slidenum">
              <a:rPr lang="en-US" smtClean="0"/>
              <a:t>‹#›</a:t>
            </a:fld>
            <a:endParaRPr lang="en-US"/>
          </a:p>
        </p:txBody>
      </p:sp>
    </p:spTree>
    <p:extLst>
      <p:ext uri="{BB962C8B-B14F-4D97-AF65-F5344CB8AC3E}">
        <p14:creationId xmlns:p14="http://schemas.microsoft.com/office/powerpoint/2010/main" val="1765273008"/>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DBEA9D-10DE-4BC1-90CE-B924BBB1C2D4}" type="datetime1">
              <a:rPr lang="en-US" smtClean="0"/>
              <a:t>12/17/2017</a:t>
            </a:fld>
            <a:endParaRPr lang="en-US"/>
          </a:p>
        </p:txBody>
      </p:sp>
      <p:sp>
        <p:nvSpPr>
          <p:cNvPr id="5" name="Footer Placeholder 4"/>
          <p:cNvSpPr>
            <a:spLocks noGrp="1"/>
          </p:cNvSpPr>
          <p:nvPr>
            <p:ph type="ftr" sz="quarter" idx="11"/>
          </p:nvPr>
        </p:nvSpPr>
        <p:spPr/>
        <p:txBody>
          <a:bodyPr/>
          <a:lstStyle/>
          <a:p>
            <a:r>
              <a:rPr lang="en-US"/>
              <a:t> Oxford University Publishing Microelectronic Circuits by Adel S. Sedra and Kenneth C. Smith (0195323033)</a:t>
            </a:r>
          </a:p>
        </p:txBody>
      </p:sp>
      <p:sp>
        <p:nvSpPr>
          <p:cNvPr id="6" name="Slide Number Placeholder 5"/>
          <p:cNvSpPr>
            <a:spLocks noGrp="1"/>
          </p:cNvSpPr>
          <p:nvPr>
            <p:ph type="sldNum" sz="quarter" idx="12"/>
          </p:nvPr>
        </p:nvSpPr>
        <p:spPr/>
        <p:txBody>
          <a:bodyPr/>
          <a:lstStyle/>
          <a:p>
            <a:fld id="{1207B782-A207-460B-B11B-32D5F2B19719}"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63252"/>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DBEA9D-10DE-4BC1-90CE-B924BBB1C2D4}" type="datetime1">
              <a:rPr lang="en-US" smtClean="0"/>
              <a:t>12/17/2017</a:t>
            </a:fld>
            <a:endParaRPr lang="en-US"/>
          </a:p>
        </p:txBody>
      </p:sp>
      <p:sp>
        <p:nvSpPr>
          <p:cNvPr id="5" name="Footer Placeholder 4"/>
          <p:cNvSpPr>
            <a:spLocks noGrp="1"/>
          </p:cNvSpPr>
          <p:nvPr>
            <p:ph type="ftr" sz="quarter" idx="11"/>
          </p:nvPr>
        </p:nvSpPr>
        <p:spPr/>
        <p:txBody>
          <a:bodyPr/>
          <a:lstStyle/>
          <a:p>
            <a:r>
              <a:rPr lang="en-US"/>
              <a:t> Oxford University Publishing Microelectronic Circuits by Adel S. Sedra and Kenneth C. Smith (0195323033)</a:t>
            </a:r>
          </a:p>
        </p:txBody>
      </p:sp>
      <p:sp>
        <p:nvSpPr>
          <p:cNvPr id="6" name="Slide Number Placeholder 5"/>
          <p:cNvSpPr>
            <a:spLocks noGrp="1"/>
          </p:cNvSpPr>
          <p:nvPr>
            <p:ph type="sldNum" sz="quarter" idx="12"/>
          </p:nvPr>
        </p:nvSpPr>
        <p:spPr/>
        <p:txBody>
          <a:bodyPr/>
          <a:lstStyle/>
          <a:p>
            <a:fld id="{1207B782-A207-460B-B11B-32D5F2B19719}"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0590118"/>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03C3EF-C0AE-4C36-A440-40612B0A608D}" type="datetime1">
              <a:rPr lang="en-US" smtClean="0"/>
              <a:t>12/17/2017</a:t>
            </a:fld>
            <a:endParaRPr lang="en-US"/>
          </a:p>
        </p:txBody>
      </p:sp>
      <p:sp>
        <p:nvSpPr>
          <p:cNvPr id="5" name="Footer Placeholder 4"/>
          <p:cNvSpPr>
            <a:spLocks noGrp="1"/>
          </p:cNvSpPr>
          <p:nvPr>
            <p:ph type="ftr" sz="quarter" idx="11"/>
          </p:nvPr>
        </p:nvSpPr>
        <p:spPr/>
        <p:txBody>
          <a:bodyPr/>
          <a:lstStyle/>
          <a:p>
            <a:r>
              <a:rPr lang="en-US"/>
              <a:t> Oxford University Publishing Microelectronic Circuits by Adel S. Sedra and Kenneth C. Smith (0195323033)</a:t>
            </a:r>
          </a:p>
        </p:txBody>
      </p:sp>
      <p:sp>
        <p:nvSpPr>
          <p:cNvPr id="6" name="Slide Number Placeholder 5"/>
          <p:cNvSpPr>
            <a:spLocks noGrp="1"/>
          </p:cNvSpPr>
          <p:nvPr>
            <p:ph type="sldNum" sz="quarter" idx="12"/>
          </p:nvPr>
        </p:nvSpPr>
        <p:spPr/>
        <p:txBody>
          <a:bodyPr/>
          <a:lstStyle/>
          <a:p>
            <a:fld id="{1207B782-A207-460B-B11B-32D5F2B19719}"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1141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FD98B3-9106-4C2E-ACE9-CAA78D82BCC0}" type="datetime1">
              <a:rPr lang="en-US" smtClean="0"/>
              <a:t>12/17/2017</a:t>
            </a:fld>
            <a:endParaRPr lang="en-US"/>
          </a:p>
        </p:txBody>
      </p:sp>
      <p:sp>
        <p:nvSpPr>
          <p:cNvPr id="5" name="Footer Placeholder 4"/>
          <p:cNvSpPr>
            <a:spLocks noGrp="1"/>
          </p:cNvSpPr>
          <p:nvPr>
            <p:ph type="ftr" sz="quarter" idx="11"/>
          </p:nvPr>
        </p:nvSpPr>
        <p:spPr/>
        <p:txBody>
          <a:bodyPr/>
          <a:lstStyle/>
          <a:p>
            <a:r>
              <a:rPr lang="en-US"/>
              <a:t> Oxford University Publishing Microelectronic Circuits by Adel S. Sedra and Kenneth C. Smith (0195323033)</a:t>
            </a:r>
          </a:p>
        </p:txBody>
      </p:sp>
      <p:sp>
        <p:nvSpPr>
          <p:cNvPr id="6" name="Slide Number Placeholder 5"/>
          <p:cNvSpPr>
            <a:spLocks noGrp="1"/>
          </p:cNvSpPr>
          <p:nvPr>
            <p:ph type="sldNum" sz="quarter" idx="12"/>
          </p:nvPr>
        </p:nvSpPr>
        <p:spPr/>
        <p:txBody>
          <a:bodyPr/>
          <a:lstStyle/>
          <a:p>
            <a:fld id="{1207B782-A207-460B-B11B-32D5F2B19719}"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0487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3657600" cy="1295400"/>
          </a:xfrm>
        </p:spPr>
        <p:txBody>
          <a:bodyPr/>
          <a:lstStyle/>
          <a:p>
            <a:r>
              <a:rPr lang="en-US"/>
              <a:t>Click to edit Master title style</a:t>
            </a:r>
          </a:p>
        </p:txBody>
      </p:sp>
      <p:sp>
        <p:nvSpPr>
          <p:cNvPr id="3" name="Text Placeholder 2"/>
          <p:cNvSpPr>
            <a:spLocks noGrp="1"/>
          </p:cNvSpPr>
          <p:nvPr>
            <p:ph type="body" sz="half" idx="1"/>
          </p:nvPr>
        </p:nvSpPr>
        <p:spPr>
          <a:xfrm>
            <a:off x="152400" y="2057400"/>
            <a:ext cx="43053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2057400"/>
            <a:ext cx="43053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1"/>
          </p:nvPr>
        </p:nvSpPr>
        <p:spPr>
          <a:ln/>
        </p:spPr>
        <p:txBody>
          <a:bodyPr/>
          <a:lstStyle>
            <a:lvl1pPr>
              <a:defRPr/>
            </a:lvl1pPr>
          </a:lstStyle>
          <a:p>
            <a:fld id="{AAC9B2A6-4B6E-40F3-B613-7884026E9B75}" type="slidenum">
              <a:rPr lang="en-US" altLang="en-US"/>
              <a:pPr/>
              <a:t>‹#›</a:t>
            </a:fld>
            <a:endParaRPr lang="en-US" altLang="en-US"/>
          </a:p>
        </p:txBody>
      </p:sp>
    </p:spTree>
    <p:extLst>
      <p:ext uri="{BB962C8B-B14F-4D97-AF65-F5344CB8AC3E}">
        <p14:creationId xmlns:p14="http://schemas.microsoft.com/office/powerpoint/2010/main" val="109960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3657600" cy="1295400"/>
          </a:xfrm>
        </p:spPr>
        <p:txBody>
          <a:bodyPr/>
          <a:lstStyle/>
          <a:p>
            <a:r>
              <a:rPr lang="en-US"/>
              <a:t>Click to edit Master title style</a:t>
            </a:r>
          </a:p>
        </p:txBody>
      </p:sp>
      <p:sp>
        <p:nvSpPr>
          <p:cNvPr id="3" name="Text Placeholder 2"/>
          <p:cNvSpPr>
            <a:spLocks noGrp="1"/>
          </p:cNvSpPr>
          <p:nvPr>
            <p:ph type="body" sz="half" idx="1"/>
          </p:nvPr>
        </p:nvSpPr>
        <p:spPr>
          <a:xfrm>
            <a:off x="152400" y="2057400"/>
            <a:ext cx="43053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2057400"/>
            <a:ext cx="43053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4152900"/>
            <a:ext cx="43053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1"/>
          </p:nvPr>
        </p:nvSpPr>
        <p:spPr>
          <a:ln/>
        </p:spPr>
        <p:txBody>
          <a:bodyPr/>
          <a:lstStyle>
            <a:lvl1pPr>
              <a:defRPr/>
            </a:lvl1pPr>
          </a:lstStyle>
          <a:p>
            <a:fld id="{25371933-B8D7-4336-B6C0-A24FD4DCF24D}" type="slidenum">
              <a:rPr lang="en-US" altLang="en-US"/>
              <a:pPr/>
              <a:t>‹#›</a:t>
            </a:fld>
            <a:endParaRPr lang="en-US" altLang="en-US"/>
          </a:p>
        </p:txBody>
      </p:sp>
    </p:spTree>
    <p:extLst>
      <p:ext uri="{BB962C8B-B14F-4D97-AF65-F5344CB8AC3E}">
        <p14:creationId xmlns:p14="http://schemas.microsoft.com/office/powerpoint/2010/main" val="124022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45D9C-1786-4CA3-9CCD-8EF3677A05E1}" type="datetime1">
              <a:rPr lang="en-US" smtClean="0"/>
              <a:t>12/17/2017</a:t>
            </a:fld>
            <a:endParaRPr lang="en-US"/>
          </a:p>
        </p:txBody>
      </p:sp>
      <p:sp>
        <p:nvSpPr>
          <p:cNvPr id="5" name="Footer Placeholder 4"/>
          <p:cNvSpPr>
            <a:spLocks noGrp="1"/>
          </p:cNvSpPr>
          <p:nvPr>
            <p:ph type="ftr" sz="quarter" idx="11"/>
          </p:nvPr>
        </p:nvSpPr>
        <p:spPr/>
        <p:txBody>
          <a:bodyPr/>
          <a:lstStyle/>
          <a:p>
            <a:r>
              <a:rPr lang="en-US"/>
              <a:t> Oxford University Publishing Microelectronic Circuits by Adel S. Sedra and Kenneth C. Smith (0195323033)</a:t>
            </a:r>
          </a:p>
        </p:txBody>
      </p:sp>
      <p:sp>
        <p:nvSpPr>
          <p:cNvPr id="6" name="Slide Number Placeholder 5"/>
          <p:cNvSpPr>
            <a:spLocks noGrp="1"/>
          </p:cNvSpPr>
          <p:nvPr>
            <p:ph type="sldNum" sz="quarter" idx="12"/>
          </p:nvPr>
        </p:nvSpPr>
        <p:spPr/>
        <p:txBody>
          <a:bodyPr/>
          <a:lstStyle/>
          <a:p>
            <a:fld id="{1207B782-A207-460B-B11B-32D5F2B19719}" type="slidenum">
              <a:rPr lang="en-US" smtClean="0"/>
              <a:t>‹#›</a:t>
            </a:fld>
            <a:endParaRPr lang="en-US"/>
          </a:p>
        </p:txBody>
      </p:sp>
    </p:spTree>
    <p:extLst>
      <p:ext uri="{BB962C8B-B14F-4D97-AF65-F5344CB8AC3E}">
        <p14:creationId xmlns:p14="http://schemas.microsoft.com/office/powerpoint/2010/main" val="159192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A3F670-7F52-4FF0-9B8F-D8F43CE2023F}" type="datetime1">
              <a:rPr lang="en-US" smtClean="0"/>
              <a:t>12/17/2017</a:t>
            </a:fld>
            <a:endParaRPr lang="en-US"/>
          </a:p>
        </p:txBody>
      </p:sp>
      <p:sp>
        <p:nvSpPr>
          <p:cNvPr id="5" name="Footer Placeholder 4"/>
          <p:cNvSpPr>
            <a:spLocks noGrp="1"/>
          </p:cNvSpPr>
          <p:nvPr>
            <p:ph type="ftr" sz="quarter" idx="11"/>
          </p:nvPr>
        </p:nvSpPr>
        <p:spPr/>
        <p:txBody>
          <a:bodyPr/>
          <a:lstStyle/>
          <a:p>
            <a:r>
              <a:rPr lang="en-US"/>
              <a:t> Oxford University Publishing Microelectronic Circuits by Adel S. Sedra and Kenneth C. Smith (0195323033)</a:t>
            </a:r>
          </a:p>
        </p:txBody>
      </p:sp>
      <p:sp>
        <p:nvSpPr>
          <p:cNvPr id="6" name="Slide Number Placeholder 5"/>
          <p:cNvSpPr>
            <a:spLocks noGrp="1"/>
          </p:cNvSpPr>
          <p:nvPr>
            <p:ph type="sldNum" sz="quarter" idx="12"/>
          </p:nvPr>
        </p:nvSpPr>
        <p:spPr/>
        <p:txBody>
          <a:bodyPr/>
          <a:lstStyle/>
          <a:p>
            <a:fld id="{1207B782-A207-460B-B11B-32D5F2B19719}"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4246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A41997-146E-4911-A331-4CB2C9B21782}" type="datetime1">
              <a:rPr lang="en-US" smtClean="0"/>
              <a:t>12/17/2017</a:t>
            </a:fld>
            <a:endParaRPr lang="en-US"/>
          </a:p>
        </p:txBody>
      </p:sp>
      <p:sp>
        <p:nvSpPr>
          <p:cNvPr id="6" name="Footer Placeholder 5"/>
          <p:cNvSpPr>
            <a:spLocks noGrp="1"/>
          </p:cNvSpPr>
          <p:nvPr>
            <p:ph type="ftr" sz="quarter" idx="11"/>
          </p:nvPr>
        </p:nvSpPr>
        <p:spPr/>
        <p:txBody>
          <a:bodyPr/>
          <a:lstStyle/>
          <a:p>
            <a:r>
              <a:rPr lang="en-US"/>
              <a:t> Oxford University Publishing Microelectronic Circuits by Adel S. Sedra and Kenneth C. Smith (0195323033)</a:t>
            </a:r>
          </a:p>
        </p:txBody>
      </p:sp>
      <p:sp>
        <p:nvSpPr>
          <p:cNvPr id="7" name="Slide Number Placeholder 6"/>
          <p:cNvSpPr>
            <a:spLocks noGrp="1"/>
          </p:cNvSpPr>
          <p:nvPr>
            <p:ph type="sldNum" sz="quarter" idx="12"/>
          </p:nvPr>
        </p:nvSpPr>
        <p:spPr/>
        <p:txBody>
          <a:bodyPr/>
          <a:lstStyle/>
          <a:p>
            <a:fld id="{1207B782-A207-460B-B11B-32D5F2B19719}" type="slidenum">
              <a:rPr lang="en-US" smtClean="0"/>
              <a:t>‹#›</a:t>
            </a:fld>
            <a:endParaRPr lang="en-US"/>
          </a:p>
        </p:txBody>
      </p:sp>
    </p:spTree>
    <p:extLst>
      <p:ext uri="{BB962C8B-B14F-4D97-AF65-F5344CB8AC3E}">
        <p14:creationId xmlns:p14="http://schemas.microsoft.com/office/powerpoint/2010/main" val="20867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874A55-969E-4F30-B25D-6341E4730606}" type="datetime1">
              <a:rPr lang="en-US" smtClean="0"/>
              <a:t>12/17/2017</a:t>
            </a:fld>
            <a:endParaRPr lang="en-US"/>
          </a:p>
        </p:txBody>
      </p:sp>
      <p:sp>
        <p:nvSpPr>
          <p:cNvPr id="8" name="Footer Placeholder 7"/>
          <p:cNvSpPr>
            <a:spLocks noGrp="1"/>
          </p:cNvSpPr>
          <p:nvPr>
            <p:ph type="ftr" sz="quarter" idx="11"/>
          </p:nvPr>
        </p:nvSpPr>
        <p:spPr/>
        <p:txBody>
          <a:bodyPr/>
          <a:lstStyle/>
          <a:p>
            <a:r>
              <a:rPr lang="en-US"/>
              <a:t> Oxford University Publishing Microelectronic Circuits by Adel S. Sedra and Kenneth C. Smith (0195323033)</a:t>
            </a:r>
          </a:p>
        </p:txBody>
      </p:sp>
      <p:sp>
        <p:nvSpPr>
          <p:cNvPr id="9" name="Slide Number Placeholder 8"/>
          <p:cNvSpPr>
            <a:spLocks noGrp="1"/>
          </p:cNvSpPr>
          <p:nvPr>
            <p:ph type="sldNum" sz="quarter" idx="12"/>
          </p:nvPr>
        </p:nvSpPr>
        <p:spPr/>
        <p:txBody>
          <a:bodyPr/>
          <a:lstStyle/>
          <a:p>
            <a:fld id="{1207B782-A207-460B-B11B-32D5F2B19719}"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9742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B8D701-016B-4CAC-A262-93786DA9F178}" type="datetime1">
              <a:rPr lang="en-US" smtClean="0"/>
              <a:t>12/17/2017</a:t>
            </a:fld>
            <a:endParaRPr lang="en-US"/>
          </a:p>
        </p:txBody>
      </p:sp>
      <p:sp>
        <p:nvSpPr>
          <p:cNvPr id="4" name="Footer Placeholder 3"/>
          <p:cNvSpPr>
            <a:spLocks noGrp="1"/>
          </p:cNvSpPr>
          <p:nvPr>
            <p:ph type="ftr" sz="quarter" idx="11"/>
          </p:nvPr>
        </p:nvSpPr>
        <p:spPr/>
        <p:txBody>
          <a:bodyPr/>
          <a:lstStyle/>
          <a:p>
            <a:r>
              <a:rPr lang="en-US"/>
              <a:t> Oxford University Publishing Microelectronic Circuits by Adel S. Sedra and Kenneth C. Smith (0195323033)</a:t>
            </a:r>
          </a:p>
        </p:txBody>
      </p:sp>
      <p:sp>
        <p:nvSpPr>
          <p:cNvPr id="5" name="Slide Number Placeholder 4"/>
          <p:cNvSpPr>
            <a:spLocks noGrp="1"/>
          </p:cNvSpPr>
          <p:nvPr>
            <p:ph type="sldNum" sz="quarter" idx="12"/>
          </p:nvPr>
        </p:nvSpPr>
        <p:spPr/>
        <p:txBody>
          <a:bodyPr/>
          <a:lstStyle/>
          <a:p>
            <a:fld id="{1207B782-A207-460B-B11B-32D5F2B19719}"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7598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11D2E-007B-4B32-B450-C9C72817DAFF}" type="datetime1">
              <a:rPr lang="en-US" smtClean="0"/>
              <a:t>12/17/2017</a:t>
            </a:fld>
            <a:endParaRPr lang="en-US"/>
          </a:p>
        </p:txBody>
      </p:sp>
      <p:sp>
        <p:nvSpPr>
          <p:cNvPr id="3" name="Footer Placeholder 2"/>
          <p:cNvSpPr>
            <a:spLocks noGrp="1"/>
          </p:cNvSpPr>
          <p:nvPr>
            <p:ph type="ftr" sz="quarter" idx="11"/>
          </p:nvPr>
        </p:nvSpPr>
        <p:spPr/>
        <p:txBody>
          <a:bodyPr/>
          <a:lstStyle/>
          <a:p>
            <a:r>
              <a:rPr lang="en-US"/>
              <a:t> Oxford University Publishing Microelectronic Circuits by Adel S. Sedra and Kenneth C. Smith (0195323033)</a:t>
            </a:r>
          </a:p>
        </p:txBody>
      </p:sp>
      <p:sp>
        <p:nvSpPr>
          <p:cNvPr id="4" name="Slide Number Placeholder 3"/>
          <p:cNvSpPr>
            <a:spLocks noGrp="1"/>
          </p:cNvSpPr>
          <p:nvPr>
            <p:ph type="sldNum" sz="quarter" idx="12"/>
          </p:nvPr>
        </p:nvSpPr>
        <p:spPr/>
        <p:txBody>
          <a:bodyPr/>
          <a:lstStyle/>
          <a:p>
            <a:fld id="{1207B782-A207-460B-B11B-32D5F2B19719}" type="slidenum">
              <a:rPr lang="en-US" smtClean="0"/>
              <a:t>‹#›</a:t>
            </a:fld>
            <a:endParaRPr lang="en-US"/>
          </a:p>
        </p:txBody>
      </p:sp>
    </p:spTree>
    <p:extLst>
      <p:ext uri="{BB962C8B-B14F-4D97-AF65-F5344CB8AC3E}">
        <p14:creationId xmlns:p14="http://schemas.microsoft.com/office/powerpoint/2010/main" val="3934618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7A2653-7AD3-4D6D-9FFB-90D79E6DEE47}" type="datetime1">
              <a:rPr lang="en-US" smtClean="0"/>
              <a:t>12/17/2017</a:t>
            </a:fld>
            <a:endParaRPr lang="en-US"/>
          </a:p>
        </p:txBody>
      </p:sp>
      <p:sp>
        <p:nvSpPr>
          <p:cNvPr id="6" name="Footer Placeholder 5"/>
          <p:cNvSpPr>
            <a:spLocks noGrp="1"/>
          </p:cNvSpPr>
          <p:nvPr>
            <p:ph type="ftr" sz="quarter" idx="11"/>
          </p:nvPr>
        </p:nvSpPr>
        <p:spPr/>
        <p:txBody>
          <a:bodyPr/>
          <a:lstStyle/>
          <a:p>
            <a:r>
              <a:rPr lang="en-US"/>
              <a:t> Oxford University Publishing Microelectronic Circuits by Adel S. Sedra and Kenneth C. Smith (0195323033)</a:t>
            </a:r>
          </a:p>
        </p:txBody>
      </p:sp>
      <p:sp>
        <p:nvSpPr>
          <p:cNvPr id="7" name="Slide Number Placeholder 6"/>
          <p:cNvSpPr>
            <a:spLocks noGrp="1"/>
          </p:cNvSpPr>
          <p:nvPr>
            <p:ph type="sldNum" sz="quarter" idx="12"/>
          </p:nvPr>
        </p:nvSpPr>
        <p:spPr/>
        <p:txBody>
          <a:bodyPr/>
          <a:lstStyle/>
          <a:p>
            <a:fld id="{1207B782-A207-460B-B11B-32D5F2B19719}"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886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C4B936-7A92-4F19-8E67-9835D1A790DE}" type="datetime1">
              <a:rPr lang="en-US" smtClean="0"/>
              <a:t>12/17/2017</a:t>
            </a:fld>
            <a:endParaRPr lang="en-US"/>
          </a:p>
        </p:txBody>
      </p:sp>
      <p:sp>
        <p:nvSpPr>
          <p:cNvPr id="6" name="Footer Placeholder 5"/>
          <p:cNvSpPr>
            <a:spLocks noGrp="1"/>
          </p:cNvSpPr>
          <p:nvPr>
            <p:ph type="ftr" sz="quarter" idx="11"/>
          </p:nvPr>
        </p:nvSpPr>
        <p:spPr/>
        <p:txBody>
          <a:bodyPr/>
          <a:lstStyle/>
          <a:p>
            <a:r>
              <a:rPr lang="en-US"/>
              <a:t> Oxford University Publishing Microelectronic Circuits by Adel S. Sedra and Kenneth C. Smith (0195323033)</a:t>
            </a:r>
          </a:p>
        </p:txBody>
      </p:sp>
      <p:sp>
        <p:nvSpPr>
          <p:cNvPr id="7" name="Slide Number Placeholder 6"/>
          <p:cNvSpPr>
            <a:spLocks noGrp="1"/>
          </p:cNvSpPr>
          <p:nvPr>
            <p:ph type="sldNum" sz="quarter" idx="12"/>
          </p:nvPr>
        </p:nvSpPr>
        <p:spPr/>
        <p:txBody>
          <a:bodyPr/>
          <a:lstStyle/>
          <a:p>
            <a:fld id="{1207B782-A207-460B-B11B-32D5F2B19719}" type="slidenum">
              <a:rPr lang="en-US" smtClean="0"/>
              <a:t>‹#›</a:t>
            </a:fld>
            <a:endParaRPr lang="en-US"/>
          </a:p>
        </p:txBody>
      </p:sp>
    </p:spTree>
    <p:extLst>
      <p:ext uri="{BB962C8B-B14F-4D97-AF65-F5344CB8AC3E}">
        <p14:creationId xmlns:p14="http://schemas.microsoft.com/office/powerpoint/2010/main" val="181886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7DBEA9D-10DE-4BC1-90CE-B924BBB1C2D4}" type="datetime1">
              <a:rPr lang="en-US" smtClean="0"/>
              <a:t>12/17/2017</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 Oxford University Publishing Microelectronic Circuits by Adel S. Sedra and Kenneth C. Smith (0195323033)</a:t>
            </a: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07B782-A207-460B-B11B-32D5F2B19719}" type="slidenum">
              <a:rPr lang="en-US" smtClean="0"/>
              <a:t>‹#›</a:t>
            </a:fld>
            <a:endParaRPr lang="en-US"/>
          </a:p>
        </p:txBody>
      </p:sp>
    </p:spTree>
    <p:extLst>
      <p:ext uri="{BB962C8B-B14F-4D97-AF65-F5344CB8AC3E}">
        <p14:creationId xmlns:p14="http://schemas.microsoft.com/office/powerpoint/2010/main" val="42122069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p:hf hdr="0" ftr="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8.jpeg"/><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21.png"/><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5.vml"/><Relationship Id="rId4" Type="http://schemas.openxmlformats.org/officeDocument/2006/relationships/image" Target="../media/image25.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8.xml"/><Relationship Id="rId1" Type="http://schemas.openxmlformats.org/officeDocument/2006/relationships/vmlDrawing" Target="../drawings/vmlDrawing6.vml"/><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8.xml"/><Relationship Id="rId1" Type="http://schemas.openxmlformats.org/officeDocument/2006/relationships/vmlDrawing" Target="../drawings/vmlDrawing7.vml"/><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8.xml"/><Relationship Id="rId1" Type="http://schemas.openxmlformats.org/officeDocument/2006/relationships/vmlDrawing" Target="../drawings/vmlDrawing8.vml"/><Relationship Id="rId5" Type="http://schemas.openxmlformats.org/officeDocument/2006/relationships/image" Target="../media/image32.wmf"/><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8.xml"/><Relationship Id="rId1" Type="http://schemas.openxmlformats.org/officeDocument/2006/relationships/vmlDrawing" Target="../drawings/vmlDrawing9.vml"/><Relationship Id="rId5" Type="http://schemas.openxmlformats.org/officeDocument/2006/relationships/image" Target="../media/image35.jpeg"/><Relationship Id="rId4" Type="http://schemas.openxmlformats.org/officeDocument/2006/relationships/image" Target="../media/image36.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8.xml"/><Relationship Id="rId1" Type="http://schemas.openxmlformats.org/officeDocument/2006/relationships/vmlDrawing" Target="../drawings/vmlDrawing10.vml"/><Relationship Id="rId4" Type="http://schemas.openxmlformats.org/officeDocument/2006/relationships/image" Target="../media/image37.wmf"/></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8.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9.xml"/><Relationship Id="rId1" Type="http://schemas.openxmlformats.org/officeDocument/2006/relationships/vmlDrawing" Target="../drawings/vmlDrawing12.vml"/><Relationship Id="rId4" Type="http://schemas.openxmlformats.org/officeDocument/2006/relationships/image" Target="../media/image39.wmf"/></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8.xml"/><Relationship Id="rId1" Type="http://schemas.openxmlformats.org/officeDocument/2006/relationships/vmlDrawing" Target="../drawings/vmlDrawing13.vml"/><Relationship Id="rId5" Type="http://schemas.openxmlformats.org/officeDocument/2006/relationships/image" Target="../media/image35.jpeg"/><Relationship Id="rId4" Type="http://schemas.openxmlformats.org/officeDocument/2006/relationships/image" Target="../media/image43.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8.xml"/><Relationship Id="rId1" Type="http://schemas.openxmlformats.org/officeDocument/2006/relationships/vmlDrawing" Target="../drawings/vmlDrawing14.vml"/><Relationship Id="rId5" Type="http://schemas.openxmlformats.org/officeDocument/2006/relationships/image" Target="../media/image45.jpeg"/><Relationship Id="rId4" Type="http://schemas.openxmlformats.org/officeDocument/2006/relationships/image" Target="../media/image44.wmf"/></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8.xml"/><Relationship Id="rId1" Type="http://schemas.openxmlformats.org/officeDocument/2006/relationships/vmlDrawing" Target="../drawings/vmlDrawing15.vml"/><Relationship Id="rId4" Type="http://schemas.openxmlformats.org/officeDocument/2006/relationships/image" Target="../media/image51.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6" Type="http://schemas.openxmlformats.org/officeDocument/2006/relationships/image" Target="../media/image72.png"/><Relationship Id="rId5" Type="http://schemas.openxmlformats.org/officeDocument/2006/relationships/image" Target="../media/image71.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0.png"/><Relationship Id="rId7"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760.png"/><Relationship Id="rId11" Type="http://schemas.openxmlformats.org/officeDocument/2006/relationships/image" Target="../media/image59.png"/><Relationship Id="rId5" Type="http://schemas.openxmlformats.org/officeDocument/2006/relationships/image" Target="../media/image55.png"/><Relationship Id="rId10" Type="http://schemas.openxmlformats.org/officeDocument/2006/relationships/image" Target="../media/image58.png"/><Relationship Id="rId4" Type="http://schemas.openxmlformats.org/officeDocument/2006/relationships/image" Target="../media/image54.png"/><Relationship Id="rId9"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7.png"/><Relationship Id="rId7" Type="http://schemas.openxmlformats.org/officeDocument/2006/relationships/image" Target="../media/image7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7.png"/><Relationship Id="rId5" Type="http://schemas.openxmlformats.org/officeDocument/2006/relationships/image" Target="../media/image69.png"/><Relationship Id="rId10" Type="http://schemas.openxmlformats.org/officeDocument/2006/relationships/image" Target="../media/image76.png"/><Relationship Id="rId4" Type="http://schemas.openxmlformats.org/officeDocument/2006/relationships/image" Target="../media/image68.png"/><Relationship Id="rId9" Type="http://schemas.openxmlformats.org/officeDocument/2006/relationships/image" Target="../media/image75.png"/></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685800" y="233997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tabLst>
                <a:tab pos="4686300" algn="l"/>
              </a:tabLst>
              <a:defRPr/>
            </a:pPr>
            <a:r>
              <a:rPr lang="en-US" sz="4400" dirty="0"/>
              <a:t>Lecture 09</a:t>
            </a:r>
            <a:br>
              <a:rPr lang="en-US" sz="4400" dirty="0"/>
            </a:br>
            <a:r>
              <a:rPr lang="en-US" sz="4400" dirty="0"/>
              <a:t>Field Effect Transistors (2)</a:t>
            </a:r>
            <a:endParaRPr lang="en-US" altLang="en-US" sz="4400" dirty="0">
              <a:ln w="0"/>
              <a:effectLst>
                <a:outerShdw blurRad="38100" dist="19050" dir="2700000" algn="tl" rotWithShape="0">
                  <a:schemeClr val="dk1">
                    <a:alpha val="40000"/>
                  </a:schemeClr>
                </a:outerShdw>
              </a:effectLst>
            </a:endParaRPr>
          </a:p>
        </p:txBody>
      </p:sp>
      <p:sp>
        <p:nvSpPr>
          <p:cNvPr id="17411" name="Subtitle 2"/>
          <p:cNvSpPr txBox="1">
            <a:spLocks/>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Aft>
                <a:spcPct val="0"/>
              </a:spcAft>
              <a:buClrTx/>
              <a:buSzTx/>
              <a:buFont typeface="Arial" panose="020B0604020202020204" pitchFamily="34" charset="0"/>
              <a:buNone/>
            </a:pPr>
            <a:r>
              <a:rPr lang="en-US" altLang="en-US" sz="3200" dirty="0">
                <a:solidFill>
                  <a:schemeClr val="tx1"/>
                </a:solidFill>
                <a:latin typeface="Calibri" panose="020F0502020204030204" pitchFamily="34" charset="0"/>
              </a:rPr>
              <a:t>Prepared By</a:t>
            </a:r>
          </a:p>
          <a:p>
            <a:pPr algn="ctr" eaLnBrk="1" hangingPunct="1">
              <a:spcAft>
                <a:spcPct val="0"/>
              </a:spcAft>
              <a:buClrTx/>
              <a:buSzTx/>
              <a:buFont typeface="Arial" panose="020B0604020202020204" pitchFamily="34" charset="0"/>
              <a:buNone/>
            </a:pPr>
            <a:r>
              <a:rPr lang="en-US" altLang="en-US" sz="3200" dirty="0">
                <a:solidFill>
                  <a:schemeClr val="tx1"/>
                </a:solidFill>
                <a:latin typeface="Calibri" panose="020F0502020204030204" pitchFamily="34" charset="0"/>
              </a:rPr>
              <a:t>Dr. Eng. </a:t>
            </a:r>
            <a:r>
              <a:rPr lang="en-US" altLang="en-US" sz="3200" dirty="0" err="1">
                <a:solidFill>
                  <a:schemeClr val="tx1"/>
                </a:solidFill>
                <a:latin typeface="Calibri" panose="020F0502020204030204" pitchFamily="34" charset="0"/>
              </a:rPr>
              <a:t>Sherif</a:t>
            </a:r>
            <a:r>
              <a:rPr lang="en-US" altLang="en-US" sz="3200" dirty="0">
                <a:solidFill>
                  <a:schemeClr val="tx1"/>
                </a:solidFill>
                <a:latin typeface="Calibri" panose="020F0502020204030204" pitchFamily="34" charset="0"/>
              </a:rPr>
              <a:t> Hekal</a:t>
            </a:r>
          </a:p>
          <a:p>
            <a:pPr algn="ctr" eaLnBrk="1" hangingPunct="1">
              <a:spcAft>
                <a:spcPct val="0"/>
              </a:spcAft>
              <a:buClrTx/>
              <a:buSzTx/>
              <a:buFont typeface="Arial" panose="020B0604020202020204" pitchFamily="34" charset="0"/>
              <a:buNone/>
            </a:pPr>
            <a:r>
              <a:rPr lang="en-US" altLang="en-US" sz="3200" dirty="0">
                <a:solidFill>
                  <a:schemeClr val="tx1"/>
                </a:solidFill>
                <a:latin typeface="Calibri" panose="020F0502020204030204" pitchFamily="34" charset="0"/>
              </a:rPr>
              <a:t>Assistant Professor, CCE department</a:t>
            </a:r>
          </a:p>
        </p:txBody>
      </p:sp>
      <p:sp>
        <p:nvSpPr>
          <p:cNvPr id="17412" name="TextBox 2"/>
          <p:cNvSpPr txBox="1">
            <a:spLocks noChangeArrowheads="1"/>
          </p:cNvSpPr>
          <p:nvPr/>
        </p:nvSpPr>
        <p:spPr bwMode="auto">
          <a:xfrm>
            <a:off x="2068513" y="990600"/>
            <a:ext cx="5006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a:solidFill>
                  <a:srgbClr val="3B42D1"/>
                </a:solidFill>
              </a:rPr>
              <a:t>CCE201: Solid State Electronic Devices</a:t>
            </a:r>
            <a:endParaRPr lang="en-US" altLang="en-US" sz="2400">
              <a:solidFill>
                <a:srgbClr val="3B42D1"/>
              </a:solidFill>
            </a:endParaRPr>
          </a:p>
        </p:txBody>
      </p:sp>
      <p:sp>
        <p:nvSpPr>
          <p:cNvPr id="4" name="Date Placeholder 3"/>
          <p:cNvSpPr>
            <a:spLocks noGrp="1"/>
          </p:cNvSpPr>
          <p:nvPr>
            <p:ph type="dt" sz="half" idx="10"/>
          </p:nvPr>
        </p:nvSpPr>
        <p:spPr/>
        <p:txBody>
          <a:bodyPr/>
          <a:lstStyle/>
          <a:p>
            <a:pPr>
              <a:defRPr/>
            </a:pPr>
            <a:fld id="{DBEAC791-352C-4518-A095-44E60C187E2D}" type="datetime1">
              <a:rPr lang="en-US" altLang="en-US"/>
              <a:pPr>
                <a:defRPr/>
              </a:pPr>
              <a:t>12/17/2017</a:t>
            </a:fld>
            <a:endParaRPr lang="en-US" altLang="en-US"/>
          </a:p>
        </p:txBody>
      </p:sp>
      <p:sp>
        <p:nvSpPr>
          <p:cNvPr id="5" name="Footer Placeholder 4"/>
          <p:cNvSpPr>
            <a:spLocks noGrp="1"/>
          </p:cNvSpPr>
          <p:nvPr>
            <p:ph type="ftr" sz="quarter" idx="11"/>
          </p:nvPr>
        </p:nvSpPr>
        <p:spPr/>
        <p:txBody>
          <a:bodyPr/>
          <a:lstStyle/>
          <a:p>
            <a:pPr>
              <a:defRPr/>
            </a:pPr>
            <a:r>
              <a:rPr lang="en-US" altLang="en-US"/>
              <a:t>Lecture 01</a:t>
            </a:r>
          </a:p>
        </p:txBody>
      </p:sp>
      <p:sp>
        <p:nvSpPr>
          <p:cNvPr id="1741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4C5BECC-D102-42EA-9E3A-DF3AC69B9854}" type="slidenum">
              <a:rPr lang="en-US" altLang="en-US" smtClean="0">
                <a:solidFill>
                  <a:srgbClr val="898989"/>
                </a:solidFill>
              </a:rPr>
              <a:pPr/>
              <a:t>1</a:t>
            </a:fld>
            <a:endParaRPr lang="en-US" altLang="en-US">
              <a:solidFill>
                <a:srgbClr val="898989"/>
              </a:solidFill>
            </a:endParaRPr>
          </a:p>
        </p:txBody>
      </p:sp>
      <p:sp>
        <p:nvSpPr>
          <p:cNvPr id="17416" name="TextBox 8"/>
          <p:cNvSpPr txBox="1">
            <a:spLocks noChangeArrowheads="1"/>
          </p:cNvSpPr>
          <p:nvPr/>
        </p:nvSpPr>
        <p:spPr bwMode="auto">
          <a:xfrm>
            <a:off x="3041650" y="1428750"/>
            <a:ext cx="3060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dirty="0">
                <a:solidFill>
                  <a:srgbClr val="3B42D1"/>
                </a:solidFill>
              </a:rPr>
              <a:t>EEC223: Electronics (1)</a:t>
            </a:r>
            <a:endParaRPr lang="en-US" altLang="en-US" sz="2400" dirty="0">
              <a:solidFill>
                <a:srgbClr val="3B42D1"/>
              </a:solidFill>
            </a:endParaRPr>
          </a:p>
        </p:txBody>
      </p:sp>
    </p:spTree>
    <p:extLst>
      <p:ext uri="{BB962C8B-B14F-4D97-AF65-F5344CB8AC3E}">
        <p14:creationId xmlns:p14="http://schemas.microsoft.com/office/powerpoint/2010/main" val="620340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28650" y="634068"/>
            <a:ext cx="7886700" cy="804768"/>
          </a:xfrm>
        </p:spPr>
        <p:txBody>
          <a:bodyPr/>
          <a:lstStyle/>
          <a:p>
            <a:r>
              <a:rPr lang="en-US" altLang="en-US" dirty="0"/>
              <a:t>Example 3 – Sol, cont.</a:t>
            </a:r>
            <a:endParaRPr lang="en-US" dirty="0"/>
          </a:p>
        </p:txBody>
      </p:sp>
      <p:sp>
        <p:nvSpPr>
          <p:cNvPr id="4" name="Date Placeholder 3"/>
          <p:cNvSpPr>
            <a:spLocks noGrp="1"/>
          </p:cNvSpPr>
          <p:nvPr>
            <p:ph type="dt" sz="half" idx="10"/>
          </p:nvPr>
        </p:nvSpPr>
        <p:spPr/>
        <p:txBody>
          <a:bodyPr/>
          <a:lstStyle/>
          <a:p>
            <a:fld id="{09A45D9C-1786-4CA3-9CCD-8EF3677A05E1}" type="datetime1">
              <a:rPr lang="en-US" smtClean="0"/>
              <a:t>12/17/2017</a:t>
            </a:fld>
            <a:endParaRPr lang="en-US"/>
          </a:p>
        </p:txBody>
      </p:sp>
      <p:sp>
        <p:nvSpPr>
          <p:cNvPr id="5" name="Slide Number Placeholder 4"/>
          <p:cNvSpPr>
            <a:spLocks noGrp="1"/>
          </p:cNvSpPr>
          <p:nvPr>
            <p:ph type="sldNum" sz="quarter" idx="12"/>
          </p:nvPr>
        </p:nvSpPr>
        <p:spPr/>
        <p:txBody>
          <a:bodyPr/>
          <a:lstStyle/>
          <a:p>
            <a:fld id="{1207B782-A207-460B-B11B-32D5F2B19719}" type="slidenum">
              <a:rPr lang="en-US" smtClean="0"/>
              <a:t>10</a:t>
            </a:fld>
            <a:endParaRPr lang="en-US"/>
          </a:p>
        </p:txBody>
      </p:sp>
      <p:pic>
        <p:nvPicPr>
          <p:cNvPr id="7" name="Picture 6"/>
          <p:cNvPicPr>
            <a:picLocks noChangeAspect="1"/>
          </p:cNvPicPr>
          <p:nvPr/>
        </p:nvPicPr>
        <p:blipFill>
          <a:blip r:embed="rId2"/>
          <a:stretch>
            <a:fillRect/>
          </a:stretch>
        </p:blipFill>
        <p:spPr>
          <a:xfrm>
            <a:off x="784972" y="2055501"/>
            <a:ext cx="7574056" cy="3019425"/>
          </a:xfrm>
          <a:prstGeom prst="rect">
            <a:avLst/>
          </a:prstGeom>
        </p:spPr>
      </p:pic>
    </p:spTree>
    <p:extLst>
      <p:ext uri="{BB962C8B-B14F-4D97-AF65-F5344CB8AC3E}">
        <p14:creationId xmlns:p14="http://schemas.microsoft.com/office/powerpoint/2010/main" val="3410148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4"/>
          <p:cNvSpPr>
            <a:spLocks noGrp="1" noChangeArrowheads="1"/>
          </p:cNvSpPr>
          <p:nvPr>
            <p:ph type="title"/>
          </p:nvPr>
        </p:nvSpPr>
        <p:spPr>
          <a:xfrm>
            <a:off x="537882" y="655637"/>
            <a:ext cx="4186518" cy="1295400"/>
          </a:xfrm>
        </p:spPr>
        <p:txBody>
          <a:bodyPr>
            <a:normAutofit fontScale="90000"/>
          </a:bodyPr>
          <a:lstStyle/>
          <a:p>
            <a:pPr eaLnBrk="1" hangingPunct="1"/>
            <a:r>
              <a:rPr lang="en-US" altLang="en-US" b="0" dirty="0"/>
              <a:t>4.1. </a:t>
            </a:r>
            <a:r>
              <a:rPr lang="en-US" altLang="en-US" dirty="0"/>
              <a:t>Obtaining a Voltage Amplifier</a:t>
            </a:r>
          </a:p>
        </p:txBody>
      </p:sp>
      <p:sp>
        <p:nvSpPr>
          <p:cNvPr id="65540" name="Rectangle 5"/>
          <p:cNvSpPr>
            <a:spLocks noGrp="1" noChangeArrowheads="1"/>
          </p:cNvSpPr>
          <p:nvPr>
            <p:ph type="body" sz="half" idx="1"/>
          </p:nvPr>
        </p:nvSpPr>
        <p:spPr>
          <a:xfrm>
            <a:off x="941294" y="2057400"/>
            <a:ext cx="4553137" cy="4038600"/>
          </a:xfrm>
        </p:spPr>
        <p:txBody>
          <a:bodyPr>
            <a:normAutofit/>
          </a:bodyPr>
          <a:lstStyle/>
          <a:p>
            <a:pPr eaLnBrk="1" hangingPunct="1"/>
            <a:r>
              <a:rPr lang="en-US" altLang="en-US" sz="2000" dirty="0"/>
              <a:t>Previously, we learned that voltage controlled current source (VCCS) can serve as</a:t>
            </a:r>
            <a:r>
              <a:rPr lang="en-US" altLang="en-US" sz="2000" b="1" dirty="0">
                <a:solidFill>
                  <a:srgbClr val="FF0000"/>
                </a:solidFill>
              </a:rPr>
              <a:t> </a:t>
            </a:r>
            <a:r>
              <a:rPr lang="en-US" altLang="en-US" sz="2000" b="1" dirty="0" err="1">
                <a:solidFill>
                  <a:srgbClr val="3333FF"/>
                </a:solidFill>
              </a:rPr>
              <a:t>transconductance</a:t>
            </a:r>
            <a:r>
              <a:rPr lang="en-US" altLang="en-US" sz="2000" b="1" dirty="0">
                <a:solidFill>
                  <a:srgbClr val="3333FF"/>
                </a:solidFill>
              </a:rPr>
              <a:t> amplifier</a:t>
            </a:r>
            <a:r>
              <a:rPr lang="en-US" altLang="en-US" sz="2000" dirty="0"/>
              <a:t>.</a:t>
            </a:r>
          </a:p>
          <a:p>
            <a:pPr eaLnBrk="1" hangingPunct="1"/>
            <a:r>
              <a:rPr lang="en-US" altLang="en-US" sz="2000" b="1" dirty="0">
                <a:solidFill>
                  <a:srgbClr val="FF0000"/>
                </a:solidFill>
              </a:rPr>
              <a:t>Q:</a:t>
            </a:r>
            <a:r>
              <a:rPr lang="en-US" altLang="en-US" sz="2000" dirty="0">
                <a:solidFill>
                  <a:srgbClr val="FF0000"/>
                </a:solidFill>
              </a:rPr>
              <a:t> </a:t>
            </a:r>
            <a:r>
              <a:rPr lang="en-US" altLang="en-US" sz="2000" dirty="0"/>
              <a:t>How can we translate current output to voltage?</a:t>
            </a:r>
          </a:p>
          <a:p>
            <a:pPr lvl="1" eaLnBrk="1" hangingPunct="1"/>
            <a:r>
              <a:rPr lang="en-US" altLang="en-US" sz="1800" b="1" dirty="0">
                <a:solidFill>
                  <a:srgbClr val="008000"/>
                </a:solidFill>
              </a:rPr>
              <a:t>A:</a:t>
            </a:r>
            <a:r>
              <a:rPr lang="en-US" altLang="en-US" sz="1800" dirty="0">
                <a:solidFill>
                  <a:srgbClr val="008000"/>
                </a:solidFill>
              </a:rPr>
              <a:t> </a:t>
            </a:r>
            <a:r>
              <a:rPr lang="en-US" altLang="en-US" sz="1800" dirty="0"/>
              <a:t>Measure </a:t>
            </a:r>
            <a:r>
              <a:rPr lang="en-US" altLang="en-US" sz="1800" dirty="0">
                <a:solidFill>
                  <a:srgbClr val="FF0000"/>
                </a:solidFill>
              </a:rPr>
              <a:t>voltage drop</a:t>
            </a:r>
            <a:r>
              <a:rPr lang="en-US" altLang="en-US" sz="1800" dirty="0"/>
              <a:t> across load resistor.</a:t>
            </a:r>
          </a:p>
        </p:txBody>
      </p:sp>
      <p:graphicFrame>
        <p:nvGraphicFramePr>
          <p:cNvPr id="65549" name="Object 17"/>
          <p:cNvGraphicFramePr>
            <a:graphicFrameLocks noGrp="1" noChangeAspect="1"/>
          </p:cNvGraphicFramePr>
          <p:nvPr>
            <p:ph sz="half" idx="2"/>
            <p:extLst>
              <p:ext uri="{D42A27DB-BD31-4B8C-83A1-F6EECF244321}">
                <p14:modId xmlns:p14="http://schemas.microsoft.com/office/powerpoint/2010/main" val="4052287232"/>
              </p:ext>
            </p:extLst>
          </p:nvPr>
        </p:nvGraphicFramePr>
        <p:xfrm>
          <a:off x="1558925" y="4542631"/>
          <a:ext cx="3317875" cy="1125537"/>
        </p:xfrm>
        <a:graphic>
          <a:graphicData uri="http://schemas.openxmlformats.org/presentationml/2006/ole">
            <mc:AlternateContent xmlns:mc="http://schemas.openxmlformats.org/markup-compatibility/2006">
              <mc:Choice xmlns:v="urn:schemas-microsoft-com:vml" Requires="v">
                <p:oleObj spid="_x0000_s15405" name="Equation" r:id="rId3" imgW="1384300" imgH="469900" progId="Equation.DSMT4">
                  <p:embed/>
                </p:oleObj>
              </mc:Choice>
              <mc:Fallback>
                <p:oleObj name="Equation" r:id="rId3" imgW="1384300" imgH="4699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925" y="4542631"/>
                        <a:ext cx="3317875" cy="112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11</a:t>
            </a:fld>
            <a:endParaRPr lang="en-US" altLang="en-US"/>
          </a:p>
        </p:txBody>
      </p:sp>
      <p:pic>
        <p:nvPicPr>
          <p:cNvPr id="65541" name="Picture 5" descr="se05F27"/>
          <p:cNvPicPr>
            <a:picLocks noChangeAspect="1" noChangeArrowheads="1"/>
          </p:cNvPicPr>
          <p:nvPr/>
        </p:nvPicPr>
        <p:blipFill rotWithShape="1">
          <a:blip r:embed="rId5">
            <a:extLst>
              <a:ext uri="{28A0092B-C50C-407E-A947-70E740481C1C}">
                <a14:useLocalDpi xmlns:a14="http://schemas.microsoft.com/office/drawing/2010/main" val="0"/>
              </a:ext>
            </a:extLst>
          </a:blip>
          <a:srcRect r="61911"/>
          <a:stretch/>
        </p:blipFill>
        <p:spPr bwMode="auto">
          <a:xfrm>
            <a:off x="5494431" y="1696601"/>
            <a:ext cx="2962835"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Line 14"/>
          <p:cNvSpPr>
            <a:spLocks noChangeShapeType="1"/>
          </p:cNvSpPr>
          <p:nvPr/>
        </p:nvSpPr>
        <p:spPr bwMode="auto">
          <a:xfrm>
            <a:off x="7018431" y="1544201"/>
            <a:ext cx="0" cy="1600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5" name="Text Box 13"/>
          <p:cNvSpPr txBox="1">
            <a:spLocks noChangeArrowheads="1"/>
          </p:cNvSpPr>
          <p:nvPr/>
        </p:nvSpPr>
        <p:spPr bwMode="auto">
          <a:xfrm>
            <a:off x="4972049" y="809421"/>
            <a:ext cx="3485217" cy="70788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2000" dirty="0">
                <a:solidFill>
                  <a:srgbClr val="FF0000"/>
                </a:solidFill>
              </a:rPr>
              <a:t>example of </a:t>
            </a:r>
            <a:r>
              <a:rPr lang="en-US" altLang="en-US" sz="2000" dirty="0" err="1">
                <a:solidFill>
                  <a:srgbClr val="FF0000"/>
                </a:solidFill>
              </a:rPr>
              <a:t>transconductance</a:t>
            </a:r>
            <a:r>
              <a:rPr lang="en-US" altLang="en-US" sz="2000" dirty="0">
                <a:solidFill>
                  <a:srgbClr val="FF0000"/>
                </a:solidFill>
              </a:rPr>
              <a:t> amplifier</a:t>
            </a:r>
          </a:p>
        </p:txBody>
      </p:sp>
      <p:sp>
        <p:nvSpPr>
          <p:cNvPr id="65546" name="Line 15"/>
          <p:cNvSpPr>
            <a:spLocks noChangeShapeType="1"/>
          </p:cNvSpPr>
          <p:nvPr/>
        </p:nvSpPr>
        <p:spPr bwMode="auto">
          <a:xfrm flipV="1">
            <a:off x="4884831" y="4439801"/>
            <a:ext cx="2209800" cy="1219200"/>
          </a:xfrm>
          <a:prstGeom prst="line">
            <a:avLst/>
          </a:prstGeom>
          <a:noFill/>
          <a:ln w="317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4880" name="Line 16"/>
          <p:cNvSpPr>
            <a:spLocks noChangeShapeType="1"/>
          </p:cNvSpPr>
          <p:nvPr/>
        </p:nvSpPr>
        <p:spPr bwMode="auto">
          <a:xfrm flipV="1">
            <a:off x="4884831" y="4439801"/>
            <a:ext cx="2209800" cy="1219200"/>
          </a:xfrm>
          <a:prstGeom prst="line">
            <a:avLst/>
          </a:prstGeom>
          <a:noFill/>
          <a:ln w="31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Box 13"/>
          <p:cNvSpPr txBox="1"/>
          <p:nvPr/>
        </p:nvSpPr>
        <p:spPr>
          <a:xfrm>
            <a:off x="1559389" y="5222636"/>
            <a:ext cx="1121522" cy="369332"/>
          </a:xfrm>
          <a:prstGeom prst="rect">
            <a:avLst/>
          </a:prstGeom>
          <a:solidFill>
            <a:schemeClr val="tx2">
              <a:lumMod val="10000"/>
              <a:lumOff val="90000"/>
            </a:schemeClr>
          </a:solidFill>
          <a:ln>
            <a:solidFill>
              <a:schemeClr val="tx2">
                <a:lumMod val="10000"/>
                <a:lumOff val="90000"/>
              </a:schemeClr>
            </a:solidFill>
          </a:ln>
        </p:spPr>
        <p:txBody>
          <a:bodyPr wrap="square" rtlCol="0">
            <a:spAutoFit/>
          </a:bodyPr>
          <a:lstStyle/>
          <a:p>
            <a:pPr algn="ctr"/>
            <a:r>
              <a:rPr lang="en-US" dirty="0">
                <a:solidFill>
                  <a:srgbClr val="FF0000"/>
                </a:solidFill>
              </a:rPr>
              <a:t>(Eq. </a:t>
            </a:r>
            <a:r>
              <a:rPr lang="ar-EG" dirty="0">
                <a:solidFill>
                  <a:srgbClr val="FF0000"/>
                </a:solidFill>
              </a:rPr>
              <a:t>8</a:t>
            </a:r>
            <a:r>
              <a:rPr lang="en-US" dirty="0">
                <a:solidFill>
                  <a:srgbClr val="FF0000"/>
                </a:solidFill>
              </a:rPr>
              <a:t>)</a:t>
            </a:r>
          </a:p>
        </p:txBody>
      </p:sp>
    </p:spTree>
    <p:extLst>
      <p:ext uri="{BB962C8B-B14F-4D97-AF65-F5344CB8AC3E}">
        <p14:creationId xmlns:p14="http://schemas.microsoft.com/office/powerpoint/2010/main" val="26022277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5000"/>
                                        <p:tgtEl>
                                          <p:spTgt spid="1444880"/>
                                        </p:tgtEl>
                                      </p:cBhvr>
                                    </p:animEffect>
                                    <p:set>
                                      <p:cBhvr>
                                        <p:cTn id="7" dur="1" fill="hold">
                                          <p:stCondLst>
                                            <p:cond delay="4999"/>
                                          </p:stCondLst>
                                        </p:cTn>
                                        <p:tgtEl>
                                          <p:spTgt spid="14448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a:xfrm>
            <a:off x="800100" y="564776"/>
            <a:ext cx="4073338" cy="1031783"/>
          </a:xfrm>
        </p:spPr>
        <p:txBody>
          <a:bodyPr>
            <a:normAutofit fontScale="90000"/>
          </a:bodyPr>
          <a:lstStyle/>
          <a:p>
            <a:pPr eaLnBrk="1" hangingPunct="1"/>
            <a:r>
              <a:rPr lang="en-US" altLang="en-US" sz="3600" b="0" dirty="0"/>
              <a:t>4.2. </a:t>
            </a:r>
            <a:r>
              <a:rPr lang="en-US" altLang="en-US" sz="3600" dirty="0"/>
              <a:t>Voltage Transfer Characteristic</a:t>
            </a:r>
          </a:p>
        </p:txBody>
      </p:sp>
      <p:sp>
        <p:nvSpPr>
          <p:cNvPr id="66565" name="Rectangle 3"/>
          <p:cNvSpPr>
            <a:spLocks noGrp="1" noChangeArrowheads="1"/>
          </p:cNvSpPr>
          <p:nvPr>
            <p:ph sz="half" idx="1"/>
          </p:nvPr>
        </p:nvSpPr>
        <p:spPr>
          <a:xfrm>
            <a:off x="4648200" y="152400"/>
            <a:ext cx="4305300" cy="6553200"/>
          </a:xfrm>
        </p:spPr>
        <p:txBody>
          <a:bodyPr>
            <a:normAutofit fontScale="92500" lnSpcReduction="10000"/>
          </a:bodyPr>
          <a:lstStyle/>
          <a:p>
            <a:pPr eaLnBrk="1" hangingPunct="1">
              <a:lnSpc>
                <a:spcPct val="110000"/>
              </a:lnSpc>
              <a:spcBef>
                <a:spcPts val="0"/>
              </a:spcBef>
            </a:pPr>
            <a:r>
              <a:rPr lang="en-US" altLang="en-US" sz="2000" b="1" dirty="0">
                <a:solidFill>
                  <a:srgbClr val="3333FF"/>
                </a:solidFill>
              </a:rPr>
              <a:t>voltage transfer characteristics </a:t>
            </a:r>
            <a:r>
              <a:rPr lang="en-US" altLang="en-US" sz="2000" dirty="0">
                <a:solidFill>
                  <a:srgbClr val="3333FF"/>
                </a:solidFill>
              </a:rPr>
              <a:t>(VTC) </a:t>
            </a:r>
            <a:r>
              <a:rPr lang="en-US" altLang="en-US" sz="2000" dirty="0"/>
              <a:t>–</a:t>
            </a:r>
            <a:r>
              <a:rPr lang="en-US" altLang="en-US" sz="2000" b="1" dirty="0">
                <a:solidFill>
                  <a:srgbClr val="3333FF"/>
                </a:solidFill>
              </a:rPr>
              <a:t> </a:t>
            </a:r>
            <a:r>
              <a:rPr lang="en-US" altLang="en-US" sz="2000" dirty="0"/>
              <a:t>plot of out voltage vs. input</a:t>
            </a:r>
          </a:p>
          <a:p>
            <a:pPr eaLnBrk="1" hangingPunct="1">
              <a:lnSpc>
                <a:spcPct val="110000"/>
              </a:lnSpc>
              <a:spcBef>
                <a:spcPts val="0"/>
              </a:spcBef>
            </a:pPr>
            <a:r>
              <a:rPr lang="en-US" altLang="en-US" sz="2000" b="1" dirty="0">
                <a:solidFill>
                  <a:srgbClr val="FF0000"/>
                </a:solidFill>
              </a:rPr>
              <a:t>three regions</a:t>
            </a:r>
            <a:r>
              <a:rPr lang="en-US" altLang="en-US" sz="2000" dirty="0"/>
              <a:t> exist in VTC</a:t>
            </a:r>
          </a:p>
          <a:p>
            <a:pPr lvl="1" eaLnBrk="1" hangingPunct="1">
              <a:lnSpc>
                <a:spcPct val="110000"/>
              </a:lnSpc>
              <a:spcBef>
                <a:spcPts val="0"/>
              </a:spcBef>
            </a:pPr>
            <a:r>
              <a:rPr lang="en-US" altLang="en-US" sz="2000" b="1" i="1" dirty="0" err="1">
                <a:solidFill>
                  <a:srgbClr val="FF0000"/>
                </a:solidFill>
              </a:rPr>
              <a:t>v</a:t>
            </a:r>
            <a:r>
              <a:rPr lang="en-US" altLang="en-US" sz="2000" b="1" i="1" baseline="-25000" dirty="0" err="1">
                <a:solidFill>
                  <a:srgbClr val="FF0000"/>
                </a:solidFill>
              </a:rPr>
              <a:t>GS</a:t>
            </a:r>
            <a:r>
              <a:rPr lang="en-US" altLang="en-US" sz="2000" dirty="0"/>
              <a:t> &lt; </a:t>
            </a:r>
            <a:r>
              <a:rPr lang="en-US" altLang="en-US" sz="2000" i="1" dirty="0" err="1"/>
              <a:t>V</a:t>
            </a:r>
            <a:r>
              <a:rPr lang="en-US" altLang="en-US" sz="2000" i="1" baseline="-25000" dirty="0" err="1"/>
              <a:t>t</a:t>
            </a:r>
            <a:r>
              <a:rPr lang="en-US" altLang="en-US" sz="2000" dirty="0"/>
              <a:t> </a:t>
            </a:r>
            <a:r>
              <a:rPr lang="en-US" altLang="en-US" sz="2000" dirty="0">
                <a:sym typeface="Wingdings" panose="05000000000000000000" pitchFamily="2" charset="2"/>
              </a:rPr>
              <a:t></a:t>
            </a:r>
            <a:r>
              <a:rPr lang="en-US" altLang="en-US" sz="2000" dirty="0"/>
              <a:t> </a:t>
            </a:r>
            <a:r>
              <a:rPr lang="en-US" altLang="en-US" sz="2000" b="1" dirty="0">
                <a:solidFill>
                  <a:srgbClr val="FF0000"/>
                </a:solidFill>
              </a:rPr>
              <a:t>cut off FET</a:t>
            </a:r>
          </a:p>
          <a:p>
            <a:pPr lvl="2" eaLnBrk="1" hangingPunct="1">
              <a:lnSpc>
                <a:spcPct val="110000"/>
              </a:lnSpc>
              <a:spcBef>
                <a:spcPts val="0"/>
              </a:spcBef>
            </a:pPr>
            <a:r>
              <a:rPr lang="en-US" altLang="en-US" i="1" dirty="0" err="1"/>
              <a:t>v</a:t>
            </a:r>
            <a:r>
              <a:rPr lang="en-US" altLang="en-US" i="1" baseline="-25000" dirty="0" err="1"/>
              <a:t>OV</a:t>
            </a:r>
            <a:r>
              <a:rPr lang="en-US" altLang="en-US" dirty="0"/>
              <a:t> = </a:t>
            </a:r>
            <a:r>
              <a:rPr lang="en-US" altLang="en-US" dirty="0" err="1"/>
              <a:t>v</a:t>
            </a:r>
            <a:r>
              <a:rPr lang="en-US" altLang="en-US" baseline="-25000" dirty="0" err="1"/>
              <a:t>GS</a:t>
            </a:r>
            <a:r>
              <a:rPr lang="en-US" altLang="en-US" dirty="0"/>
              <a:t> – </a:t>
            </a:r>
            <a:r>
              <a:rPr lang="en-US" altLang="en-US" i="1" dirty="0" err="1"/>
              <a:t>V</a:t>
            </a:r>
            <a:r>
              <a:rPr lang="en-US" altLang="en-US" i="1" baseline="-25000" dirty="0" err="1"/>
              <a:t>t</a:t>
            </a:r>
            <a:r>
              <a:rPr lang="en-US" altLang="en-US" dirty="0"/>
              <a:t> &lt; 0</a:t>
            </a:r>
            <a:endParaRPr lang="en-US" altLang="en-US" i="1" baseline="-25000" dirty="0"/>
          </a:p>
          <a:p>
            <a:pPr lvl="2" eaLnBrk="1" hangingPunct="1">
              <a:lnSpc>
                <a:spcPct val="110000"/>
              </a:lnSpc>
              <a:spcBef>
                <a:spcPts val="0"/>
              </a:spcBef>
            </a:pPr>
            <a:r>
              <a:rPr lang="en-US" altLang="en-US" i="1" dirty="0"/>
              <a:t>I</a:t>
            </a:r>
            <a:r>
              <a:rPr lang="en-US" altLang="en-US" i="1" baseline="-25000" dirty="0"/>
              <a:t>D</a:t>
            </a:r>
            <a:r>
              <a:rPr lang="en-US" altLang="en-US" dirty="0"/>
              <a:t> = 0</a:t>
            </a:r>
          </a:p>
          <a:p>
            <a:pPr lvl="2" eaLnBrk="1" hangingPunct="1">
              <a:lnSpc>
                <a:spcPct val="110000"/>
              </a:lnSpc>
              <a:spcBef>
                <a:spcPts val="0"/>
              </a:spcBef>
            </a:pPr>
            <a:r>
              <a:rPr lang="en-US" altLang="en-US" i="1" dirty="0" err="1"/>
              <a:t>v</a:t>
            </a:r>
            <a:r>
              <a:rPr lang="en-US" altLang="en-US" i="1" baseline="-25000" dirty="0" err="1"/>
              <a:t>DS</a:t>
            </a:r>
            <a:r>
              <a:rPr lang="en-US" altLang="en-US" dirty="0"/>
              <a:t> ??? </a:t>
            </a:r>
            <a:r>
              <a:rPr lang="en-US" altLang="en-US" i="1" dirty="0" err="1"/>
              <a:t>v</a:t>
            </a:r>
            <a:r>
              <a:rPr lang="en-US" altLang="en-US" i="1" baseline="-25000" dirty="0" err="1"/>
              <a:t>OV</a:t>
            </a:r>
            <a:endParaRPr lang="en-US" altLang="en-US" i="1" baseline="-25000" dirty="0"/>
          </a:p>
          <a:p>
            <a:pPr lvl="2" eaLnBrk="1" hangingPunct="1">
              <a:lnSpc>
                <a:spcPct val="110000"/>
              </a:lnSpc>
              <a:spcBef>
                <a:spcPts val="0"/>
              </a:spcBef>
            </a:pPr>
            <a:r>
              <a:rPr lang="en-US" altLang="en-US" i="1" dirty="0" err="1"/>
              <a:t>v</a:t>
            </a:r>
            <a:r>
              <a:rPr lang="en-US" altLang="en-US" i="1" baseline="-25000" dirty="0" err="1"/>
              <a:t>out</a:t>
            </a:r>
            <a:r>
              <a:rPr lang="en-US" altLang="en-US" i="1" baseline="-25000" dirty="0"/>
              <a:t> </a:t>
            </a:r>
            <a:r>
              <a:rPr lang="en-US" altLang="en-US" dirty="0"/>
              <a:t>= </a:t>
            </a:r>
            <a:r>
              <a:rPr lang="en-US" altLang="en-US" i="1" dirty="0" err="1"/>
              <a:t>v</a:t>
            </a:r>
            <a:r>
              <a:rPr lang="en-US" altLang="en-US" i="1" baseline="-25000" dirty="0" err="1"/>
              <a:t>DD</a:t>
            </a:r>
            <a:endParaRPr lang="en-US" altLang="en-US" i="1" baseline="-25000" dirty="0"/>
          </a:p>
          <a:p>
            <a:pPr lvl="1" eaLnBrk="1" hangingPunct="1">
              <a:lnSpc>
                <a:spcPct val="110000"/>
              </a:lnSpc>
              <a:spcBef>
                <a:spcPts val="0"/>
              </a:spcBef>
            </a:pPr>
            <a:r>
              <a:rPr lang="en-US" altLang="en-US" sz="2000" i="1" dirty="0" err="1"/>
              <a:t>V</a:t>
            </a:r>
            <a:r>
              <a:rPr lang="en-US" altLang="en-US" sz="2000" i="1" baseline="-25000" dirty="0" err="1"/>
              <a:t>t</a:t>
            </a:r>
            <a:r>
              <a:rPr lang="en-US" altLang="en-US" sz="2000" dirty="0"/>
              <a:t> &lt; </a:t>
            </a:r>
            <a:r>
              <a:rPr lang="en-US" altLang="en-US" sz="2000" b="1" i="1" dirty="0" err="1">
                <a:solidFill>
                  <a:srgbClr val="FF0000"/>
                </a:solidFill>
              </a:rPr>
              <a:t>v</a:t>
            </a:r>
            <a:r>
              <a:rPr lang="en-US" altLang="en-US" sz="2000" b="1" i="1" baseline="-25000" dirty="0" err="1">
                <a:solidFill>
                  <a:srgbClr val="FF0000"/>
                </a:solidFill>
              </a:rPr>
              <a:t>GS</a:t>
            </a:r>
            <a:r>
              <a:rPr lang="en-US" altLang="en-US" sz="2000" dirty="0"/>
              <a:t> &lt; </a:t>
            </a:r>
            <a:r>
              <a:rPr lang="en-US" altLang="en-US" sz="2000" i="1" dirty="0" err="1"/>
              <a:t>v</a:t>
            </a:r>
            <a:r>
              <a:rPr lang="en-US" altLang="en-US" sz="2000" i="1" baseline="-25000" dirty="0" err="1"/>
              <a:t>DS</a:t>
            </a:r>
            <a:r>
              <a:rPr lang="en-US" altLang="en-US" sz="2000" dirty="0"/>
              <a:t> + </a:t>
            </a:r>
            <a:r>
              <a:rPr lang="en-US" altLang="en-US" sz="2000" i="1" dirty="0" err="1"/>
              <a:t>V</a:t>
            </a:r>
            <a:r>
              <a:rPr lang="en-US" altLang="en-US" sz="2000" i="1" baseline="-25000" dirty="0" err="1"/>
              <a:t>t</a:t>
            </a:r>
            <a:r>
              <a:rPr lang="en-US" altLang="en-US" sz="2000" dirty="0"/>
              <a:t> </a:t>
            </a:r>
            <a:r>
              <a:rPr lang="en-US" altLang="en-US" sz="2000" dirty="0">
                <a:sym typeface="Wingdings" panose="05000000000000000000" pitchFamily="2" charset="2"/>
              </a:rPr>
              <a:t> </a:t>
            </a:r>
            <a:r>
              <a:rPr lang="en-US" altLang="en-US" sz="2000" b="1" dirty="0">
                <a:solidFill>
                  <a:srgbClr val="FF0000"/>
                </a:solidFill>
                <a:sym typeface="Wingdings" panose="05000000000000000000" pitchFamily="2" charset="2"/>
              </a:rPr>
              <a:t>saturation</a:t>
            </a:r>
          </a:p>
          <a:p>
            <a:pPr lvl="2" eaLnBrk="1" hangingPunct="1">
              <a:lnSpc>
                <a:spcPct val="110000"/>
              </a:lnSpc>
              <a:spcBef>
                <a:spcPts val="0"/>
              </a:spcBef>
            </a:pPr>
            <a:r>
              <a:rPr lang="en-US" altLang="en-US" i="1" dirty="0" err="1"/>
              <a:t>v</a:t>
            </a:r>
            <a:r>
              <a:rPr lang="en-US" altLang="en-US" i="1" baseline="-25000" dirty="0" err="1"/>
              <a:t>OV</a:t>
            </a:r>
            <a:r>
              <a:rPr lang="en-US" altLang="en-US" i="1" dirty="0"/>
              <a:t> </a:t>
            </a:r>
            <a:r>
              <a:rPr lang="en-US" altLang="en-US" dirty="0"/>
              <a:t>=</a:t>
            </a:r>
            <a:r>
              <a:rPr lang="en-US" altLang="en-US" i="1" dirty="0"/>
              <a:t> </a:t>
            </a:r>
            <a:r>
              <a:rPr lang="en-US" altLang="en-US" i="1" dirty="0" err="1"/>
              <a:t>v</a:t>
            </a:r>
            <a:r>
              <a:rPr lang="en-US" altLang="en-US" i="1" baseline="-25000" dirty="0" err="1"/>
              <a:t>GS</a:t>
            </a:r>
            <a:r>
              <a:rPr lang="en-US" altLang="en-US" i="1" dirty="0"/>
              <a:t> – </a:t>
            </a:r>
            <a:r>
              <a:rPr lang="en-US" altLang="en-US" i="1" dirty="0" err="1"/>
              <a:t>V</a:t>
            </a:r>
            <a:r>
              <a:rPr lang="en-US" altLang="en-US" i="1" baseline="-25000" dirty="0" err="1"/>
              <a:t>t</a:t>
            </a:r>
            <a:r>
              <a:rPr lang="en-US" altLang="en-US" i="1" dirty="0"/>
              <a:t> </a:t>
            </a:r>
            <a:r>
              <a:rPr lang="en-US" altLang="en-US" dirty="0"/>
              <a:t>&gt; 0</a:t>
            </a:r>
          </a:p>
          <a:p>
            <a:pPr lvl="2" eaLnBrk="1" hangingPunct="1">
              <a:lnSpc>
                <a:spcPct val="110000"/>
              </a:lnSpc>
              <a:spcBef>
                <a:spcPts val="0"/>
              </a:spcBef>
            </a:pPr>
            <a:r>
              <a:rPr lang="en-US" altLang="en-US" i="1" dirty="0"/>
              <a:t>I</a:t>
            </a:r>
            <a:r>
              <a:rPr lang="en-US" altLang="en-US" i="1" baseline="-25000" dirty="0"/>
              <a:t>D</a:t>
            </a:r>
            <a:r>
              <a:rPr lang="en-US" altLang="en-US" dirty="0"/>
              <a:t> = ½ </a:t>
            </a:r>
            <a:r>
              <a:rPr lang="en-US" altLang="en-US" i="1" dirty="0" err="1"/>
              <a:t>k</a:t>
            </a:r>
            <a:r>
              <a:rPr lang="en-US" altLang="en-US" i="1" baseline="-25000" dirty="0" err="1"/>
              <a:t>n</a:t>
            </a:r>
            <a:r>
              <a:rPr lang="en-US" altLang="en-US" dirty="0"/>
              <a:t>(</a:t>
            </a:r>
            <a:r>
              <a:rPr lang="en-US" altLang="en-US" i="1" dirty="0" err="1"/>
              <a:t>v</a:t>
            </a:r>
            <a:r>
              <a:rPr lang="en-US" altLang="en-US" i="1" baseline="-25000" dirty="0" err="1"/>
              <a:t>GS</a:t>
            </a:r>
            <a:r>
              <a:rPr lang="en-US" altLang="en-US" dirty="0"/>
              <a:t> – </a:t>
            </a:r>
            <a:r>
              <a:rPr lang="en-US" altLang="en-US" i="1" dirty="0" err="1"/>
              <a:t>V</a:t>
            </a:r>
            <a:r>
              <a:rPr lang="en-US" altLang="en-US" i="1" baseline="-25000" dirty="0" err="1"/>
              <a:t>t</a:t>
            </a:r>
            <a:r>
              <a:rPr lang="en-US" altLang="en-US" dirty="0"/>
              <a:t>)</a:t>
            </a:r>
            <a:r>
              <a:rPr lang="en-US" altLang="en-US" baseline="30000" dirty="0"/>
              <a:t>2</a:t>
            </a:r>
          </a:p>
          <a:p>
            <a:pPr lvl="2" eaLnBrk="1" hangingPunct="1">
              <a:lnSpc>
                <a:spcPct val="110000"/>
              </a:lnSpc>
              <a:spcBef>
                <a:spcPts val="0"/>
              </a:spcBef>
            </a:pPr>
            <a:r>
              <a:rPr lang="en-US" altLang="en-US" i="1" dirty="0" err="1"/>
              <a:t>v</a:t>
            </a:r>
            <a:r>
              <a:rPr lang="en-US" altLang="en-US" i="1" baseline="-25000" dirty="0" err="1"/>
              <a:t>DS</a:t>
            </a:r>
            <a:r>
              <a:rPr lang="en-US" altLang="en-US" dirty="0"/>
              <a:t> &gt;&gt; </a:t>
            </a:r>
            <a:r>
              <a:rPr lang="en-US" altLang="en-US" i="1" dirty="0" err="1"/>
              <a:t>v</a:t>
            </a:r>
            <a:r>
              <a:rPr lang="en-US" altLang="en-US" i="1" baseline="-25000" dirty="0" err="1"/>
              <a:t>OV</a:t>
            </a:r>
            <a:endParaRPr lang="en-US" altLang="en-US" i="1" baseline="-25000" dirty="0"/>
          </a:p>
          <a:p>
            <a:pPr lvl="2" eaLnBrk="1" hangingPunct="1">
              <a:lnSpc>
                <a:spcPct val="110000"/>
              </a:lnSpc>
              <a:spcBef>
                <a:spcPts val="0"/>
              </a:spcBef>
            </a:pPr>
            <a:r>
              <a:rPr lang="en-US" altLang="en-US" i="1" dirty="0" err="1"/>
              <a:t>v</a:t>
            </a:r>
            <a:r>
              <a:rPr lang="en-US" altLang="en-US" i="1" baseline="-25000" dirty="0" err="1"/>
              <a:t>out</a:t>
            </a:r>
            <a:r>
              <a:rPr lang="en-US" altLang="en-US" dirty="0"/>
              <a:t> = </a:t>
            </a:r>
            <a:r>
              <a:rPr lang="en-US" altLang="en-US" i="1" dirty="0"/>
              <a:t>V</a:t>
            </a:r>
            <a:r>
              <a:rPr lang="en-US" altLang="en-US" i="1" baseline="-25000" dirty="0"/>
              <a:t>DD</a:t>
            </a:r>
            <a:r>
              <a:rPr lang="en-US" altLang="en-US" dirty="0"/>
              <a:t> – </a:t>
            </a:r>
            <a:r>
              <a:rPr lang="en-US" altLang="en-US" i="1" dirty="0"/>
              <a:t>I</a:t>
            </a:r>
            <a:r>
              <a:rPr lang="en-US" altLang="en-US" i="1" baseline="-25000" dirty="0"/>
              <a:t>D</a:t>
            </a:r>
            <a:r>
              <a:rPr lang="en-US" altLang="en-US" i="1" dirty="0"/>
              <a:t>R</a:t>
            </a:r>
            <a:r>
              <a:rPr lang="en-US" altLang="en-US" i="1" baseline="-25000" dirty="0"/>
              <a:t>D</a:t>
            </a:r>
          </a:p>
          <a:p>
            <a:pPr lvl="1" eaLnBrk="1" hangingPunct="1">
              <a:lnSpc>
                <a:spcPct val="110000"/>
              </a:lnSpc>
              <a:spcBef>
                <a:spcPts val="0"/>
              </a:spcBef>
            </a:pPr>
            <a:r>
              <a:rPr lang="en-US" altLang="en-US" sz="2000" i="1" dirty="0" err="1"/>
              <a:t>v</a:t>
            </a:r>
            <a:r>
              <a:rPr lang="en-US" altLang="en-US" sz="2000" i="1" baseline="-25000" dirty="0" err="1"/>
              <a:t>DS</a:t>
            </a:r>
            <a:r>
              <a:rPr lang="en-US" altLang="en-US" sz="2000" dirty="0"/>
              <a:t> +</a:t>
            </a:r>
            <a:r>
              <a:rPr lang="en-US" altLang="en-US" sz="2000" i="1" dirty="0"/>
              <a:t> </a:t>
            </a:r>
            <a:r>
              <a:rPr lang="en-US" altLang="en-US" sz="2000" i="1" dirty="0" err="1"/>
              <a:t>V</a:t>
            </a:r>
            <a:r>
              <a:rPr lang="en-US" altLang="en-US" sz="2000" i="1" baseline="-25000" dirty="0" err="1"/>
              <a:t>t</a:t>
            </a:r>
            <a:r>
              <a:rPr lang="en-US" altLang="en-US" sz="2000" dirty="0"/>
              <a:t> &lt; </a:t>
            </a:r>
            <a:r>
              <a:rPr lang="en-US" altLang="en-US" sz="2000" b="1" i="1" dirty="0" err="1">
                <a:solidFill>
                  <a:srgbClr val="FF0000"/>
                </a:solidFill>
              </a:rPr>
              <a:t>v</a:t>
            </a:r>
            <a:r>
              <a:rPr lang="en-US" altLang="en-US" sz="2000" b="1" i="1" baseline="-25000" dirty="0" err="1">
                <a:solidFill>
                  <a:srgbClr val="FF0000"/>
                </a:solidFill>
              </a:rPr>
              <a:t>GS</a:t>
            </a:r>
            <a:r>
              <a:rPr lang="en-US" altLang="en-US" sz="2000" dirty="0"/>
              <a:t> &lt; </a:t>
            </a:r>
            <a:r>
              <a:rPr lang="en-US" altLang="en-US" sz="2000" i="1" dirty="0"/>
              <a:t>V</a:t>
            </a:r>
            <a:r>
              <a:rPr lang="en-US" altLang="en-US" sz="2000" i="1" baseline="-25000" dirty="0"/>
              <a:t>DD</a:t>
            </a:r>
            <a:r>
              <a:rPr lang="en-US" altLang="en-US" sz="2000" dirty="0"/>
              <a:t> </a:t>
            </a:r>
            <a:r>
              <a:rPr lang="en-US" altLang="en-US" sz="2000" dirty="0">
                <a:sym typeface="Wingdings" panose="05000000000000000000" pitchFamily="2" charset="2"/>
              </a:rPr>
              <a:t> </a:t>
            </a:r>
            <a:r>
              <a:rPr lang="en-US" altLang="en-US" sz="2000" b="1" dirty="0">
                <a:solidFill>
                  <a:srgbClr val="FF0000"/>
                </a:solidFill>
                <a:sym typeface="Wingdings" panose="05000000000000000000" pitchFamily="2" charset="2"/>
              </a:rPr>
              <a:t>triode</a:t>
            </a:r>
          </a:p>
          <a:p>
            <a:pPr lvl="2" eaLnBrk="1" hangingPunct="1">
              <a:lnSpc>
                <a:spcPct val="110000"/>
              </a:lnSpc>
              <a:spcBef>
                <a:spcPts val="0"/>
              </a:spcBef>
            </a:pPr>
            <a:r>
              <a:rPr lang="en-US" altLang="en-US" i="1" dirty="0" err="1"/>
              <a:t>v</a:t>
            </a:r>
            <a:r>
              <a:rPr lang="en-US" altLang="en-US" i="1" baseline="-25000" dirty="0" err="1"/>
              <a:t>OV</a:t>
            </a:r>
            <a:r>
              <a:rPr lang="en-US" altLang="en-US" i="1" dirty="0"/>
              <a:t> </a:t>
            </a:r>
            <a:r>
              <a:rPr lang="en-US" altLang="en-US" dirty="0"/>
              <a:t>=</a:t>
            </a:r>
            <a:r>
              <a:rPr lang="en-US" altLang="en-US" i="1" dirty="0"/>
              <a:t> </a:t>
            </a:r>
            <a:r>
              <a:rPr lang="en-US" altLang="en-US" i="1" dirty="0" err="1"/>
              <a:t>v</a:t>
            </a:r>
            <a:r>
              <a:rPr lang="en-US" altLang="en-US" i="1" baseline="-25000" dirty="0" err="1"/>
              <a:t>GS</a:t>
            </a:r>
            <a:r>
              <a:rPr lang="en-US" altLang="en-US" i="1" dirty="0"/>
              <a:t> – </a:t>
            </a:r>
            <a:r>
              <a:rPr lang="en-US" altLang="en-US" i="1" dirty="0" err="1"/>
              <a:t>V</a:t>
            </a:r>
            <a:r>
              <a:rPr lang="en-US" altLang="en-US" i="1" baseline="-25000" dirty="0" err="1"/>
              <a:t>t</a:t>
            </a:r>
            <a:r>
              <a:rPr lang="en-US" altLang="en-US" i="1" dirty="0"/>
              <a:t> </a:t>
            </a:r>
            <a:r>
              <a:rPr lang="en-US" altLang="en-US" dirty="0"/>
              <a:t>&gt; 0</a:t>
            </a:r>
          </a:p>
          <a:p>
            <a:pPr lvl="2" eaLnBrk="1" hangingPunct="1">
              <a:lnSpc>
                <a:spcPct val="110000"/>
              </a:lnSpc>
              <a:spcBef>
                <a:spcPts val="0"/>
              </a:spcBef>
            </a:pPr>
            <a:r>
              <a:rPr lang="en-US" altLang="en-US" i="1" dirty="0"/>
              <a:t>I</a:t>
            </a:r>
            <a:r>
              <a:rPr lang="en-US" altLang="en-US" i="1" baseline="-25000" dirty="0"/>
              <a:t>D</a:t>
            </a:r>
            <a:r>
              <a:rPr lang="en-US" altLang="en-US" dirty="0"/>
              <a:t> = </a:t>
            </a:r>
            <a:r>
              <a:rPr lang="en-US" altLang="en-US" i="1" dirty="0" err="1"/>
              <a:t>k</a:t>
            </a:r>
            <a:r>
              <a:rPr lang="en-US" altLang="en-US" i="1" baseline="-25000" dirty="0" err="1"/>
              <a:t>n</a:t>
            </a:r>
            <a:r>
              <a:rPr lang="en-US" altLang="en-US" dirty="0"/>
              <a:t>(</a:t>
            </a:r>
            <a:r>
              <a:rPr lang="en-US" altLang="en-US" i="1" dirty="0" err="1"/>
              <a:t>v</a:t>
            </a:r>
            <a:r>
              <a:rPr lang="en-US" altLang="en-US" i="1" baseline="-25000" dirty="0" err="1"/>
              <a:t>GS</a:t>
            </a:r>
            <a:r>
              <a:rPr lang="en-US" altLang="en-US" dirty="0"/>
              <a:t> – </a:t>
            </a:r>
            <a:r>
              <a:rPr lang="en-US" altLang="en-US" i="1" dirty="0" err="1"/>
              <a:t>V</a:t>
            </a:r>
            <a:r>
              <a:rPr lang="en-US" altLang="en-US" i="1" baseline="-25000" dirty="0" err="1"/>
              <a:t>t</a:t>
            </a:r>
            <a:r>
              <a:rPr lang="en-US" altLang="en-US" i="1" dirty="0"/>
              <a:t> – </a:t>
            </a:r>
            <a:r>
              <a:rPr lang="en-US" altLang="en-US" i="1" dirty="0" err="1"/>
              <a:t>v</a:t>
            </a:r>
            <a:r>
              <a:rPr lang="en-US" altLang="en-US" i="1" baseline="-25000" dirty="0" err="1"/>
              <a:t>DS</a:t>
            </a:r>
            <a:r>
              <a:rPr lang="en-US" altLang="en-US" dirty="0"/>
              <a:t>)</a:t>
            </a:r>
            <a:r>
              <a:rPr lang="en-US" altLang="en-US" i="1" dirty="0" err="1"/>
              <a:t>v</a:t>
            </a:r>
            <a:r>
              <a:rPr lang="en-US" altLang="en-US" i="1" baseline="-25000" dirty="0" err="1"/>
              <a:t>DS</a:t>
            </a:r>
            <a:endParaRPr lang="en-US" altLang="en-US" i="1" baseline="-25000" dirty="0"/>
          </a:p>
          <a:p>
            <a:pPr lvl="2" eaLnBrk="1" hangingPunct="1">
              <a:lnSpc>
                <a:spcPct val="110000"/>
              </a:lnSpc>
              <a:spcBef>
                <a:spcPts val="0"/>
              </a:spcBef>
            </a:pPr>
            <a:r>
              <a:rPr lang="en-US" altLang="en-US" i="1" dirty="0" err="1"/>
              <a:t>v</a:t>
            </a:r>
            <a:r>
              <a:rPr lang="en-US" altLang="en-US" i="1" baseline="-25000" dirty="0" err="1"/>
              <a:t>DS</a:t>
            </a:r>
            <a:r>
              <a:rPr lang="en-US" altLang="en-US" dirty="0"/>
              <a:t> &gt; </a:t>
            </a:r>
            <a:r>
              <a:rPr lang="en-US" altLang="en-US" i="1" dirty="0" err="1"/>
              <a:t>v</a:t>
            </a:r>
            <a:r>
              <a:rPr lang="en-US" altLang="en-US" i="1" baseline="-25000" dirty="0" err="1"/>
              <a:t>OV</a:t>
            </a:r>
            <a:endParaRPr lang="en-US" altLang="en-US" i="1" baseline="-25000" dirty="0"/>
          </a:p>
          <a:p>
            <a:pPr lvl="2" eaLnBrk="1" hangingPunct="1">
              <a:lnSpc>
                <a:spcPct val="110000"/>
              </a:lnSpc>
              <a:spcBef>
                <a:spcPts val="0"/>
              </a:spcBef>
            </a:pPr>
            <a:r>
              <a:rPr lang="en-US" altLang="en-US" i="1" dirty="0" err="1"/>
              <a:t>v</a:t>
            </a:r>
            <a:r>
              <a:rPr lang="en-US" altLang="en-US" i="1" baseline="-25000" dirty="0" err="1"/>
              <a:t>out</a:t>
            </a:r>
            <a:r>
              <a:rPr lang="en-US" altLang="en-US" dirty="0"/>
              <a:t> = </a:t>
            </a:r>
            <a:r>
              <a:rPr lang="en-US" altLang="en-US" i="1" dirty="0"/>
              <a:t>V</a:t>
            </a:r>
            <a:r>
              <a:rPr lang="en-US" altLang="en-US" i="1" baseline="-25000" dirty="0"/>
              <a:t>DD</a:t>
            </a:r>
            <a:r>
              <a:rPr lang="en-US" altLang="en-US" dirty="0"/>
              <a:t> – </a:t>
            </a:r>
            <a:r>
              <a:rPr lang="en-US" altLang="en-US" i="1" dirty="0"/>
              <a:t>I</a:t>
            </a:r>
            <a:r>
              <a:rPr lang="en-US" altLang="en-US" i="1" baseline="-25000" dirty="0"/>
              <a:t>D</a:t>
            </a:r>
            <a:r>
              <a:rPr lang="en-US" altLang="en-US" i="1" dirty="0"/>
              <a:t>R</a:t>
            </a:r>
            <a:r>
              <a:rPr lang="en-US" altLang="en-US" i="1" baseline="-25000" dirty="0"/>
              <a:t>D</a:t>
            </a:r>
            <a:endParaRPr lang="en-US" altLang="en-US" dirty="0"/>
          </a:p>
        </p:txBody>
      </p:sp>
      <p:sp>
        <p:nvSpPr>
          <p:cNvPr id="2" name="Date Placeholder 1"/>
          <p:cNvSpPr>
            <a:spLocks noGrp="1"/>
          </p:cNvSpPr>
          <p:nvPr>
            <p:ph type="dt" sz="half" idx="10"/>
          </p:nvPr>
        </p:nvSpPr>
        <p:spPr/>
        <p:txBody>
          <a:bodyPr/>
          <a:lstStyle/>
          <a:p>
            <a:fld id="{69BFF0AD-7FA5-4679-9455-865C188AEC2A}" type="datetime1">
              <a:rPr lang="en-US" smtClean="0"/>
              <a:t>12/17/2017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12</a:t>
            </a:fld>
            <a:endParaRPr lang="en-US"/>
          </a:p>
        </p:txBody>
      </p:sp>
      <p:sp>
        <p:nvSpPr>
          <p:cNvPr id="66566" name="Rectangle 2"/>
          <p:cNvSpPr>
            <a:spLocks noChangeArrowheads="1"/>
          </p:cNvSpPr>
          <p:nvPr/>
        </p:nvSpPr>
        <p:spPr bwMode="auto">
          <a:xfrm>
            <a:off x="606238" y="5233458"/>
            <a:ext cx="42672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sz="1800" b="1" dirty="0"/>
              <a:t>Figure 11: (b)</a:t>
            </a:r>
            <a:r>
              <a:rPr lang="en-US" altLang="en-US" sz="1800" dirty="0"/>
              <a:t> the voltage transfer characteristic (VTC) of the amplifier from previous slide</a:t>
            </a:r>
            <a:endParaRPr lang="en-US" altLang="en-US" sz="1800" i="1" baseline="-25000" dirty="0"/>
          </a:p>
        </p:txBody>
      </p:sp>
      <p:pic>
        <p:nvPicPr>
          <p:cNvPr id="6656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596559"/>
            <a:ext cx="3848100"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87565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5E448-810C-4A7B-8D23-D6E8C9F77557}" type="datetime1">
              <a:rPr lang="en-US" smtClean="0"/>
              <a:t>12/17/2017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13</a:t>
            </a:fld>
            <a:endParaRPr lang="en-US"/>
          </a:p>
        </p:txBody>
      </p:sp>
      <p:sp>
        <p:nvSpPr>
          <p:cNvPr id="67588" name="Rectangle 2"/>
          <p:cNvSpPr>
            <a:spLocks noGrp="1" noChangeArrowheads="1"/>
          </p:cNvSpPr>
          <p:nvPr>
            <p:ph type="title" idx="4294967295"/>
          </p:nvPr>
        </p:nvSpPr>
        <p:spPr>
          <a:xfrm>
            <a:off x="717550" y="546380"/>
            <a:ext cx="7678270" cy="1325562"/>
          </a:xfrm>
        </p:spPr>
        <p:txBody>
          <a:bodyPr>
            <a:normAutofit/>
          </a:bodyPr>
          <a:lstStyle/>
          <a:p>
            <a:pPr eaLnBrk="1" hangingPunct="1"/>
            <a:r>
              <a:rPr lang="en-US" altLang="en-US" b="0" dirty="0"/>
              <a:t>4.2. </a:t>
            </a:r>
            <a:r>
              <a:rPr lang="en-US" altLang="en-US" dirty="0"/>
              <a:t>Voltage Transfer Characteristic</a:t>
            </a:r>
          </a:p>
        </p:txBody>
      </p:sp>
      <p:sp>
        <p:nvSpPr>
          <p:cNvPr id="67587" name="Rectangle 3"/>
          <p:cNvSpPr>
            <a:spLocks noGrp="1" noChangeArrowheads="1"/>
          </p:cNvSpPr>
          <p:nvPr>
            <p:ph sz="half" idx="4294967295"/>
          </p:nvPr>
        </p:nvSpPr>
        <p:spPr>
          <a:xfrm>
            <a:off x="4565650" y="1944592"/>
            <a:ext cx="3890682" cy="4758392"/>
          </a:xfrm>
        </p:spPr>
        <p:txBody>
          <a:bodyPr>
            <a:normAutofit/>
          </a:bodyPr>
          <a:lstStyle/>
          <a:p>
            <a:pPr eaLnBrk="1" hangingPunct="1"/>
            <a:r>
              <a:rPr lang="en-US" altLang="en-US" sz="2000" b="1" dirty="0">
                <a:solidFill>
                  <a:srgbClr val="FF0000"/>
                </a:solidFill>
              </a:rPr>
              <a:t>Q:</a:t>
            </a:r>
            <a:r>
              <a:rPr lang="en-US" altLang="en-US" sz="2000" dirty="0">
                <a:solidFill>
                  <a:srgbClr val="FF0000"/>
                </a:solidFill>
              </a:rPr>
              <a:t> </a:t>
            </a:r>
            <a:r>
              <a:rPr lang="en-US" altLang="en-US" sz="2000" dirty="0"/>
              <a:t>What observations may be drawn?</a:t>
            </a:r>
          </a:p>
          <a:p>
            <a:pPr lvl="1" eaLnBrk="1" hangingPunct="1"/>
            <a:r>
              <a:rPr lang="en-US" altLang="en-US" sz="1800" b="1" dirty="0">
                <a:solidFill>
                  <a:srgbClr val="008000"/>
                </a:solidFill>
              </a:rPr>
              <a:t>A: </a:t>
            </a:r>
            <a:r>
              <a:rPr lang="en-US" altLang="en-US" sz="1800" dirty="0"/>
              <a:t>Cutoff MOSFET represents transistor blocking, cutoff AMP represents </a:t>
            </a:r>
            <a:r>
              <a:rPr lang="en-US" altLang="en-US" sz="1800" i="1" dirty="0" err="1"/>
              <a:t>v</a:t>
            </a:r>
            <a:r>
              <a:rPr lang="en-US" altLang="en-US" sz="1800" i="1" baseline="-25000" dirty="0" err="1"/>
              <a:t>out</a:t>
            </a:r>
            <a:r>
              <a:rPr lang="en-US" altLang="en-US" sz="1800" dirty="0"/>
              <a:t> = 0</a:t>
            </a:r>
          </a:p>
          <a:p>
            <a:pPr lvl="1" eaLnBrk="1" hangingPunct="1"/>
            <a:r>
              <a:rPr lang="en-US" altLang="en-US" sz="1800" b="1" dirty="0">
                <a:solidFill>
                  <a:srgbClr val="008000"/>
                </a:solidFill>
              </a:rPr>
              <a:t>A: </a:t>
            </a:r>
            <a:r>
              <a:rPr lang="en-US" altLang="en-US" sz="1800" dirty="0"/>
              <a:t>As </a:t>
            </a:r>
            <a:r>
              <a:rPr lang="en-US" altLang="en-US" sz="1800" i="1" dirty="0" err="1"/>
              <a:t>v</a:t>
            </a:r>
            <a:r>
              <a:rPr lang="en-US" altLang="en-US" sz="1800" i="1" baseline="-25000" dirty="0" err="1"/>
              <a:t>GS</a:t>
            </a:r>
            <a:r>
              <a:rPr lang="en-US" altLang="en-US" sz="1800" dirty="0"/>
              <a:t> increases…</a:t>
            </a:r>
          </a:p>
          <a:p>
            <a:pPr lvl="2" eaLnBrk="1" hangingPunct="1"/>
            <a:r>
              <a:rPr lang="en-US" altLang="en-US" sz="2000" i="1" dirty="0" err="1"/>
              <a:t>v</a:t>
            </a:r>
            <a:r>
              <a:rPr lang="en-US" altLang="en-US" sz="2000" i="1" baseline="-25000" dirty="0" err="1"/>
              <a:t>DS</a:t>
            </a:r>
            <a:r>
              <a:rPr lang="en-US" altLang="en-US" sz="2000" dirty="0"/>
              <a:t> (effectively) decreases</a:t>
            </a:r>
          </a:p>
          <a:p>
            <a:pPr lvl="2" eaLnBrk="1" hangingPunct="1"/>
            <a:r>
              <a:rPr lang="en-US" altLang="en-US" sz="2000" i="1" dirty="0" err="1"/>
              <a:t>i</a:t>
            </a:r>
            <a:r>
              <a:rPr lang="en-US" altLang="en-US" sz="2000" i="1" baseline="-25000" dirty="0" err="1"/>
              <a:t>D</a:t>
            </a:r>
            <a:r>
              <a:rPr lang="en-US" altLang="en-US" sz="2000" dirty="0"/>
              <a:t> increases</a:t>
            </a:r>
          </a:p>
          <a:p>
            <a:pPr lvl="2" eaLnBrk="1" hangingPunct="1"/>
            <a:r>
              <a:rPr lang="en-US" altLang="en-US" sz="2000" i="1" dirty="0" err="1"/>
              <a:t>v</a:t>
            </a:r>
            <a:r>
              <a:rPr lang="en-US" altLang="en-US" sz="2000" i="1" baseline="-25000" dirty="0" err="1"/>
              <a:t>out</a:t>
            </a:r>
            <a:r>
              <a:rPr lang="en-US" altLang="en-US" sz="2000" dirty="0"/>
              <a:t> decreases nonlinearly</a:t>
            </a:r>
          </a:p>
          <a:p>
            <a:pPr lvl="2" eaLnBrk="1" hangingPunct="1"/>
            <a:r>
              <a:rPr lang="en-US" altLang="en-US" sz="2000" dirty="0"/>
              <a:t>gain (</a:t>
            </a:r>
            <a:r>
              <a:rPr lang="en-US" altLang="en-US" sz="2000" i="1" dirty="0"/>
              <a:t>G</a:t>
            </a:r>
            <a:r>
              <a:rPr lang="en-US" altLang="en-US" sz="2000" dirty="0"/>
              <a:t>) decreases</a:t>
            </a:r>
          </a:p>
        </p:txBody>
      </p:sp>
      <p:sp>
        <p:nvSpPr>
          <p:cNvPr id="67590" name="Rectangle 2"/>
          <p:cNvSpPr>
            <a:spLocks noChangeArrowheads="1"/>
          </p:cNvSpPr>
          <p:nvPr/>
        </p:nvSpPr>
        <p:spPr bwMode="auto">
          <a:xfrm>
            <a:off x="508000" y="5205225"/>
            <a:ext cx="4267200" cy="1006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sz="2000" b="1" dirty="0"/>
              <a:t>Figure 11: (b)</a:t>
            </a:r>
            <a:r>
              <a:rPr lang="en-US" altLang="en-US" sz="2000" dirty="0"/>
              <a:t> the voltage transfer characteristic (VTC) of the amplifier from previous slide</a:t>
            </a:r>
            <a:endParaRPr lang="en-US" altLang="en-US" sz="2000" i="1" baseline="-25000" dirty="0"/>
          </a:p>
        </p:txBody>
      </p:sp>
      <p:pic>
        <p:nvPicPr>
          <p:cNvPr id="67591"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 y="1799291"/>
            <a:ext cx="3848100"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89158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609600" y="589660"/>
            <a:ext cx="4038600" cy="1295400"/>
          </a:xfrm>
        </p:spPr>
        <p:txBody>
          <a:bodyPr/>
          <a:lstStyle/>
          <a:p>
            <a:pPr eaLnBrk="1" hangingPunct="1"/>
            <a:r>
              <a:rPr lang="en-US" altLang="en-US" sz="2400" b="0" dirty="0"/>
              <a:t>4.3. </a:t>
            </a:r>
            <a:r>
              <a:rPr lang="en-US" altLang="en-US" sz="2400" dirty="0"/>
              <a:t>Biasing the MOSFET to Obtain Linear Amplification</a:t>
            </a:r>
          </a:p>
        </p:txBody>
      </p:sp>
      <p:sp>
        <p:nvSpPr>
          <p:cNvPr id="69636" name="Rectangle 4"/>
          <p:cNvSpPr>
            <a:spLocks noGrp="1" noChangeArrowheads="1"/>
          </p:cNvSpPr>
          <p:nvPr>
            <p:ph type="body" sz="half" idx="1"/>
          </p:nvPr>
        </p:nvSpPr>
        <p:spPr>
          <a:xfrm>
            <a:off x="823632" y="2281187"/>
            <a:ext cx="3610535" cy="4038600"/>
          </a:xfrm>
        </p:spPr>
        <p:txBody>
          <a:bodyPr>
            <a:normAutofit/>
          </a:bodyPr>
          <a:lstStyle/>
          <a:p>
            <a:pPr eaLnBrk="1" hangingPunct="1"/>
            <a:r>
              <a:rPr lang="en-US" altLang="en-US" sz="2000" b="1" dirty="0">
                <a:solidFill>
                  <a:srgbClr val="FF0000"/>
                </a:solidFill>
              </a:rPr>
              <a:t>Q:</a:t>
            </a:r>
            <a:r>
              <a:rPr lang="en-US" altLang="en-US" sz="2000" dirty="0">
                <a:solidFill>
                  <a:srgbClr val="FF0000"/>
                </a:solidFill>
              </a:rPr>
              <a:t> </a:t>
            </a:r>
            <a:r>
              <a:rPr lang="en-US" altLang="en-US" sz="2000" dirty="0"/>
              <a:t>How can we linearize VTC?</a:t>
            </a:r>
          </a:p>
          <a:p>
            <a:pPr lvl="1" eaLnBrk="1" hangingPunct="1"/>
            <a:r>
              <a:rPr lang="en-US" altLang="en-US" sz="1800" b="1" dirty="0">
                <a:solidFill>
                  <a:srgbClr val="008000"/>
                </a:solidFill>
              </a:rPr>
              <a:t>A: </a:t>
            </a:r>
            <a:r>
              <a:rPr lang="en-US" altLang="en-US" sz="1800" dirty="0"/>
              <a:t>Appropriate biasing technique</a:t>
            </a:r>
            <a:endParaRPr lang="en-US" altLang="en-US" sz="1800" b="1" dirty="0"/>
          </a:p>
          <a:p>
            <a:pPr lvl="1" eaLnBrk="1" hangingPunct="1"/>
            <a:r>
              <a:rPr lang="en-US" altLang="en-US" sz="1800" b="1" dirty="0">
                <a:solidFill>
                  <a:srgbClr val="008000"/>
                </a:solidFill>
              </a:rPr>
              <a:t>A:</a:t>
            </a:r>
            <a:r>
              <a:rPr lang="en-US" altLang="en-US" sz="1800" dirty="0">
                <a:solidFill>
                  <a:srgbClr val="008000"/>
                </a:solidFill>
              </a:rPr>
              <a:t> </a:t>
            </a:r>
            <a:r>
              <a:rPr lang="en-US" altLang="en-US" sz="1800" dirty="0"/>
              <a:t>Dc voltage </a:t>
            </a:r>
            <a:r>
              <a:rPr lang="en-US" altLang="en-US" sz="1800" i="1" dirty="0" err="1"/>
              <a:t>v</a:t>
            </a:r>
            <a:r>
              <a:rPr lang="en-US" altLang="en-US" sz="1800" i="1" baseline="-25000" dirty="0" err="1"/>
              <a:t>GS</a:t>
            </a:r>
            <a:r>
              <a:rPr lang="en-US" altLang="en-US" sz="1800" dirty="0"/>
              <a:t> is selected to obtain operation at point </a:t>
            </a:r>
            <a:r>
              <a:rPr lang="en-US" altLang="en-US" sz="1800" i="1" dirty="0"/>
              <a:t>Q</a:t>
            </a:r>
            <a:r>
              <a:rPr lang="en-US" altLang="en-US" sz="1800" dirty="0"/>
              <a:t> on segment </a:t>
            </a:r>
            <a:r>
              <a:rPr lang="en-US" altLang="en-US" sz="1800" i="1" dirty="0"/>
              <a:t>AB</a:t>
            </a:r>
          </a:p>
          <a:p>
            <a:pPr eaLnBrk="1" hangingPunct="1"/>
            <a:r>
              <a:rPr lang="en-US" altLang="en-US" sz="2000" b="1" dirty="0">
                <a:solidFill>
                  <a:srgbClr val="FF0000"/>
                </a:solidFill>
              </a:rPr>
              <a:t>Q:</a:t>
            </a:r>
            <a:r>
              <a:rPr lang="en-US" altLang="en-US" sz="2000" dirty="0">
                <a:solidFill>
                  <a:srgbClr val="FF0000"/>
                </a:solidFill>
              </a:rPr>
              <a:t> </a:t>
            </a:r>
            <a:r>
              <a:rPr lang="en-US" altLang="en-US" sz="2000" dirty="0"/>
              <a:t>How do we choose </a:t>
            </a:r>
            <a:r>
              <a:rPr lang="en-US" altLang="en-US" sz="2000" i="1" dirty="0" err="1"/>
              <a:t>v</a:t>
            </a:r>
            <a:r>
              <a:rPr lang="en-US" altLang="en-US" sz="2000" i="1" baseline="-25000" dirty="0" err="1"/>
              <a:t>GS</a:t>
            </a:r>
            <a:r>
              <a:rPr lang="en-US" altLang="en-US" sz="2000" dirty="0"/>
              <a:t>?</a:t>
            </a:r>
          </a:p>
          <a:p>
            <a:pPr lvl="1" eaLnBrk="1" hangingPunct="1"/>
            <a:r>
              <a:rPr lang="en-US" altLang="en-US" sz="1800" b="1" dirty="0">
                <a:solidFill>
                  <a:srgbClr val="008000"/>
                </a:solidFill>
              </a:rPr>
              <a:t>A: </a:t>
            </a:r>
            <a:r>
              <a:rPr lang="en-US" altLang="en-US" sz="1800" dirty="0"/>
              <a:t>Will discuss shortly…</a:t>
            </a:r>
          </a:p>
        </p:txBody>
      </p:sp>
      <p:graphicFrame>
        <p:nvGraphicFramePr>
          <p:cNvPr id="69639" name="Object 17"/>
          <p:cNvGraphicFramePr>
            <a:graphicFrameLocks noGrp="1" noChangeAspect="1"/>
          </p:cNvGraphicFramePr>
          <p:nvPr>
            <p:ph sz="half" idx="2"/>
          </p:nvPr>
        </p:nvGraphicFramePr>
        <p:xfrm>
          <a:off x="4487863" y="1143000"/>
          <a:ext cx="4122737" cy="1323975"/>
        </p:xfrm>
        <a:graphic>
          <a:graphicData uri="http://schemas.openxmlformats.org/presentationml/2006/ole">
            <mc:AlternateContent xmlns:mc="http://schemas.openxmlformats.org/markup-compatibility/2006">
              <mc:Choice xmlns:v="urn:schemas-microsoft-com:vml" Requires="v">
                <p:oleObj spid="_x0000_s17450" name="Equation" r:id="rId4" imgW="2057400" imgH="660240" progId="Equation.DSMT4">
                  <p:embed/>
                </p:oleObj>
              </mc:Choice>
              <mc:Fallback>
                <p:oleObj name="Equation" r:id="rId4" imgW="2057400" imgH="6602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7863" y="1143000"/>
                        <a:ext cx="4122737"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14</a:t>
            </a:fld>
            <a:endParaRPr lang="en-US" altLang="en-US"/>
          </a:p>
        </p:txBody>
      </p:sp>
      <p:pic>
        <p:nvPicPr>
          <p:cNvPr id="69637"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3200" y="2590800"/>
            <a:ext cx="30988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Rectangle 2"/>
          <p:cNvSpPr>
            <a:spLocks noChangeArrowheads="1"/>
          </p:cNvSpPr>
          <p:nvPr/>
        </p:nvSpPr>
        <p:spPr bwMode="auto">
          <a:xfrm>
            <a:off x="4648200" y="5680075"/>
            <a:ext cx="42672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sz="1800" b="1" dirty="0"/>
              <a:t>Figure 12: </a:t>
            </a:r>
            <a:r>
              <a:rPr lang="en-US" altLang="en-US" sz="1800" dirty="0"/>
              <a:t>biasing the MOSFET amplifier at point </a:t>
            </a:r>
            <a:r>
              <a:rPr lang="en-US" altLang="en-US" sz="1800" i="1" dirty="0"/>
              <a:t>Q</a:t>
            </a:r>
            <a:r>
              <a:rPr lang="en-US" altLang="en-US" sz="1800" dirty="0"/>
              <a:t> located on segment </a:t>
            </a:r>
            <a:r>
              <a:rPr lang="en-US" altLang="en-US" sz="1800" i="1" dirty="0"/>
              <a:t>AB</a:t>
            </a:r>
            <a:r>
              <a:rPr lang="en-US" altLang="en-US" sz="1800" dirty="0"/>
              <a:t> of VTC</a:t>
            </a:r>
            <a:endParaRPr lang="en-US" altLang="en-US" sz="1800" i="1" baseline="-25000" dirty="0"/>
          </a:p>
        </p:txBody>
      </p:sp>
      <p:sp>
        <p:nvSpPr>
          <p:cNvPr id="69640" name="Line 21"/>
          <p:cNvSpPr>
            <a:spLocks noChangeShapeType="1"/>
          </p:cNvSpPr>
          <p:nvPr/>
        </p:nvSpPr>
        <p:spPr bwMode="auto">
          <a:xfrm flipH="1">
            <a:off x="6553200" y="2286000"/>
            <a:ext cx="0" cy="1752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4309783" y="1620321"/>
            <a:ext cx="1121522" cy="369332"/>
          </a:xfrm>
          <a:prstGeom prst="rect">
            <a:avLst/>
          </a:prstGeom>
          <a:solidFill>
            <a:schemeClr val="tx2">
              <a:lumMod val="10000"/>
              <a:lumOff val="90000"/>
            </a:schemeClr>
          </a:solidFill>
          <a:ln>
            <a:solidFill>
              <a:schemeClr val="tx2">
                <a:lumMod val="10000"/>
                <a:lumOff val="90000"/>
              </a:schemeClr>
            </a:solidFill>
          </a:ln>
        </p:spPr>
        <p:txBody>
          <a:bodyPr wrap="square" rtlCol="0">
            <a:spAutoFit/>
          </a:bodyPr>
          <a:lstStyle/>
          <a:p>
            <a:pPr algn="ctr"/>
            <a:r>
              <a:rPr lang="en-US" dirty="0">
                <a:solidFill>
                  <a:srgbClr val="FF0000"/>
                </a:solidFill>
              </a:rPr>
              <a:t>(Eq. 9)</a:t>
            </a:r>
          </a:p>
        </p:txBody>
      </p:sp>
    </p:spTree>
    <p:extLst>
      <p:ext uri="{BB962C8B-B14F-4D97-AF65-F5344CB8AC3E}">
        <p14:creationId xmlns:p14="http://schemas.microsoft.com/office/powerpoint/2010/main" val="242804476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xfrm>
            <a:off x="418586" y="451499"/>
            <a:ext cx="4092388" cy="1295400"/>
          </a:xfrm>
        </p:spPr>
        <p:txBody>
          <a:bodyPr/>
          <a:lstStyle/>
          <a:p>
            <a:pPr eaLnBrk="1" hangingPunct="1"/>
            <a:r>
              <a:rPr lang="en-US" altLang="en-US" sz="2400" b="0" dirty="0"/>
              <a:t>4.3. </a:t>
            </a:r>
            <a:r>
              <a:rPr lang="en-US" altLang="en-US" sz="2400" dirty="0"/>
              <a:t>Biasing the MOSFET to Obtain Linear Amplification</a:t>
            </a:r>
          </a:p>
        </p:txBody>
      </p:sp>
      <p:sp>
        <p:nvSpPr>
          <p:cNvPr id="70660" name="Rectangle 3"/>
          <p:cNvSpPr>
            <a:spLocks noGrp="1" noChangeArrowheads="1"/>
          </p:cNvSpPr>
          <p:nvPr>
            <p:ph type="body" sz="half" idx="1"/>
          </p:nvPr>
        </p:nvSpPr>
        <p:spPr>
          <a:xfrm>
            <a:off x="927333" y="2118374"/>
            <a:ext cx="3583641" cy="4038600"/>
          </a:xfrm>
        </p:spPr>
        <p:txBody>
          <a:bodyPr>
            <a:normAutofit/>
          </a:bodyPr>
          <a:lstStyle/>
          <a:p>
            <a:pPr eaLnBrk="1" hangingPunct="1"/>
            <a:r>
              <a:rPr lang="en-US" altLang="en-US" sz="2000" b="1" dirty="0">
                <a:solidFill>
                  <a:srgbClr val="3333FF"/>
                </a:solidFill>
              </a:rPr>
              <a:t>bias point / dc operating pt. </a:t>
            </a:r>
            <a:r>
              <a:rPr lang="en-US" altLang="en-US" sz="2000" dirty="0">
                <a:solidFill>
                  <a:srgbClr val="3333FF"/>
                </a:solidFill>
              </a:rPr>
              <a:t>(</a:t>
            </a:r>
            <a:r>
              <a:rPr lang="en-US" altLang="en-US" sz="2000" i="1" dirty="0">
                <a:solidFill>
                  <a:srgbClr val="3333FF"/>
                </a:solidFill>
              </a:rPr>
              <a:t>Q</a:t>
            </a:r>
            <a:r>
              <a:rPr lang="en-US" altLang="en-US" sz="2000" dirty="0">
                <a:solidFill>
                  <a:srgbClr val="3333FF"/>
                </a:solidFill>
              </a:rPr>
              <a:t>)</a:t>
            </a:r>
            <a:r>
              <a:rPr lang="en-US" altLang="en-US" sz="2000" b="1" dirty="0">
                <a:solidFill>
                  <a:srgbClr val="3333FF"/>
                </a:solidFill>
              </a:rPr>
              <a:t> </a:t>
            </a:r>
            <a:r>
              <a:rPr lang="en-US" altLang="en-US" sz="2000" dirty="0"/>
              <a:t>–</a:t>
            </a:r>
            <a:r>
              <a:rPr lang="en-US" altLang="en-US" sz="2000" b="1" dirty="0">
                <a:solidFill>
                  <a:srgbClr val="3333FF"/>
                </a:solidFill>
              </a:rPr>
              <a:t> </a:t>
            </a:r>
            <a:r>
              <a:rPr lang="en-US" altLang="en-US" sz="2000" dirty="0"/>
              <a:t>point of linearization for MOSFET</a:t>
            </a:r>
          </a:p>
          <a:p>
            <a:pPr lvl="1" eaLnBrk="1" hangingPunct="1"/>
            <a:r>
              <a:rPr lang="en-US" altLang="en-US" sz="1800" dirty="0"/>
              <a:t>Also known as </a:t>
            </a:r>
            <a:r>
              <a:rPr lang="en-US" altLang="en-US" sz="1800" b="1" dirty="0">
                <a:solidFill>
                  <a:srgbClr val="3333FF"/>
                </a:solidFill>
              </a:rPr>
              <a:t>quiescent point</a:t>
            </a:r>
            <a:r>
              <a:rPr lang="en-US" altLang="en-US" sz="1800" dirty="0"/>
              <a:t>.</a:t>
            </a:r>
          </a:p>
          <a:p>
            <a:pPr eaLnBrk="1" hangingPunct="1"/>
            <a:r>
              <a:rPr lang="en-US" altLang="en-US" sz="2000" b="1" dirty="0">
                <a:solidFill>
                  <a:srgbClr val="FF0000"/>
                </a:solidFill>
              </a:rPr>
              <a:t>Q: </a:t>
            </a:r>
            <a:r>
              <a:rPr lang="en-US" altLang="en-US" sz="2000" dirty="0"/>
              <a:t>How will </a:t>
            </a:r>
            <a:r>
              <a:rPr lang="en-US" altLang="en-US" sz="2000" i="1" dirty="0"/>
              <a:t>Q</a:t>
            </a:r>
            <a:r>
              <a:rPr lang="en-US" altLang="en-US" sz="2000" dirty="0"/>
              <a:t> help us?</a:t>
            </a:r>
          </a:p>
          <a:p>
            <a:pPr lvl="1" eaLnBrk="1" hangingPunct="1"/>
            <a:r>
              <a:rPr lang="en-US" altLang="en-US" sz="1800" b="1" dirty="0">
                <a:solidFill>
                  <a:srgbClr val="008000"/>
                </a:solidFill>
              </a:rPr>
              <a:t>A: </a:t>
            </a:r>
            <a:r>
              <a:rPr lang="en-US" altLang="en-US" sz="1800" dirty="0"/>
              <a:t>Because VTC is linear near </a:t>
            </a:r>
            <a:r>
              <a:rPr lang="en-US" altLang="en-US" sz="1800" i="1" dirty="0"/>
              <a:t>Q</a:t>
            </a:r>
            <a:r>
              <a:rPr lang="en-US" altLang="en-US" sz="1800" dirty="0"/>
              <a:t>, we may perform linear amplification of signal &lt;&lt; V</a:t>
            </a:r>
            <a:r>
              <a:rPr lang="en-US" altLang="en-US" sz="1800" baseline="-25000" dirty="0"/>
              <a:t>GSQ</a:t>
            </a:r>
          </a:p>
          <a:p>
            <a:pPr eaLnBrk="1" hangingPunct="1"/>
            <a:endParaRPr lang="en-US" altLang="en-US" sz="2000" dirty="0">
              <a:solidFill>
                <a:srgbClr val="008000"/>
              </a:solidFill>
            </a:endParaRPr>
          </a:p>
        </p:txBody>
      </p:sp>
      <p:graphicFrame>
        <p:nvGraphicFramePr>
          <p:cNvPr id="70663" name="Object 16"/>
          <p:cNvGraphicFramePr>
            <a:graphicFrameLocks noGrp="1" noChangeAspect="1"/>
          </p:cNvGraphicFramePr>
          <p:nvPr>
            <p:ph sz="half" idx="2"/>
          </p:nvPr>
        </p:nvGraphicFramePr>
        <p:xfrm>
          <a:off x="4487863" y="1143000"/>
          <a:ext cx="4122737" cy="1323975"/>
        </p:xfrm>
        <a:graphic>
          <a:graphicData uri="http://schemas.openxmlformats.org/presentationml/2006/ole">
            <mc:AlternateContent xmlns:mc="http://schemas.openxmlformats.org/markup-compatibility/2006">
              <mc:Choice xmlns:v="urn:schemas-microsoft-com:vml" Requires="v">
                <p:oleObj spid="_x0000_s18474" name="Equation" r:id="rId3" imgW="2057400" imgH="660240" progId="Equation.DSMT4">
                  <p:embed/>
                </p:oleObj>
              </mc:Choice>
              <mc:Fallback>
                <p:oleObj name="Equation" r:id="rId3" imgW="2057400" imgH="660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863" y="1143000"/>
                        <a:ext cx="4122737"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15</a:t>
            </a:fld>
            <a:endParaRPr lang="en-US" altLang="en-US"/>
          </a:p>
        </p:txBody>
      </p:sp>
      <p:pic>
        <p:nvPicPr>
          <p:cNvPr id="70661"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3200" y="2523565"/>
            <a:ext cx="30988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Rectangle 2"/>
          <p:cNvSpPr>
            <a:spLocks noChangeArrowheads="1"/>
          </p:cNvSpPr>
          <p:nvPr/>
        </p:nvSpPr>
        <p:spPr bwMode="auto">
          <a:xfrm>
            <a:off x="4991100" y="5612840"/>
            <a:ext cx="368300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b="1" dirty="0"/>
              <a:t>Figure 12: </a:t>
            </a:r>
            <a:r>
              <a:rPr lang="en-US" altLang="en-US" dirty="0"/>
              <a:t>biasing the MOSFET amplifier at point </a:t>
            </a:r>
            <a:r>
              <a:rPr lang="en-US" altLang="en-US" i="1" dirty="0"/>
              <a:t>Q</a:t>
            </a:r>
            <a:r>
              <a:rPr lang="en-US" altLang="en-US" dirty="0"/>
              <a:t> located on segment </a:t>
            </a:r>
            <a:r>
              <a:rPr lang="en-US" altLang="en-US" i="1" dirty="0"/>
              <a:t>AB</a:t>
            </a:r>
            <a:r>
              <a:rPr lang="en-US" altLang="en-US" dirty="0"/>
              <a:t> of VTC</a:t>
            </a:r>
            <a:endParaRPr lang="en-US" altLang="en-US" i="1" baseline="-25000" dirty="0"/>
          </a:p>
        </p:txBody>
      </p:sp>
      <p:sp>
        <p:nvSpPr>
          <p:cNvPr id="70664" name="Line 17"/>
          <p:cNvSpPr>
            <a:spLocks noChangeShapeType="1"/>
          </p:cNvSpPr>
          <p:nvPr/>
        </p:nvSpPr>
        <p:spPr bwMode="auto">
          <a:xfrm flipH="1">
            <a:off x="6553200" y="2286000"/>
            <a:ext cx="0" cy="1752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4350124" y="1598421"/>
            <a:ext cx="1121522" cy="369332"/>
          </a:xfrm>
          <a:prstGeom prst="rect">
            <a:avLst/>
          </a:prstGeom>
          <a:solidFill>
            <a:schemeClr val="tx2">
              <a:lumMod val="10000"/>
              <a:lumOff val="90000"/>
            </a:schemeClr>
          </a:solidFill>
          <a:ln>
            <a:solidFill>
              <a:schemeClr val="tx2">
                <a:lumMod val="10000"/>
                <a:lumOff val="90000"/>
              </a:schemeClr>
            </a:solidFill>
          </a:ln>
        </p:spPr>
        <p:txBody>
          <a:bodyPr wrap="square" rtlCol="0">
            <a:spAutoFit/>
          </a:bodyPr>
          <a:lstStyle/>
          <a:p>
            <a:pPr algn="ctr"/>
            <a:r>
              <a:rPr lang="en-US" dirty="0">
                <a:solidFill>
                  <a:srgbClr val="FF0000"/>
                </a:solidFill>
              </a:rPr>
              <a:t>(Eq. 9)</a:t>
            </a:r>
          </a:p>
        </p:txBody>
      </p:sp>
    </p:spTree>
    <p:extLst>
      <p:ext uri="{BB962C8B-B14F-4D97-AF65-F5344CB8AC3E}">
        <p14:creationId xmlns:p14="http://schemas.microsoft.com/office/powerpoint/2010/main" val="105091392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xfrm>
            <a:off x="690283" y="555812"/>
            <a:ext cx="7727576" cy="1295400"/>
          </a:xfrm>
        </p:spPr>
        <p:txBody>
          <a:bodyPr>
            <a:normAutofit/>
          </a:bodyPr>
          <a:lstStyle/>
          <a:p>
            <a:pPr eaLnBrk="1" hangingPunct="1"/>
            <a:r>
              <a:rPr lang="en-US" altLang="en-US" sz="3200" b="0" dirty="0"/>
              <a:t>4.3. </a:t>
            </a:r>
            <a:r>
              <a:rPr lang="en-US" altLang="en-US" sz="3200" dirty="0"/>
              <a:t>Biasing the MOSFET to Obtain Linear Amplification</a:t>
            </a:r>
          </a:p>
        </p:txBody>
      </p:sp>
      <p:sp>
        <p:nvSpPr>
          <p:cNvPr id="72708" name="Rectangle 3"/>
          <p:cNvSpPr>
            <a:spLocks noGrp="1" noChangeArrowheads="1"/>
          </p:cNvSpPr>
          <p:nvPr>
            <p:ph type="body" sz="half" idx="1"/>
          </p:nvPr>
        </p:nvSpPr>
        <p:spPr>
          <a:xfrm>
            <a:off x="690282" y="2033587"/>
            <a:ext cx="5558117" cy="4038600"/>
          </a:xfrm>
        </p:spPr>
        <p:txBody>
          <a:bodyPr>
            <a:normAutofit/>
          </a:bodyPr>
          <a:lstStyle/>
          <a:p>
            <a:pPr eaLnBrk="1" hangingPunct="1"/>
            <a:r>
              <a:rPr lang="en-US" altLang="en-US" b="1" dirty="0">
                <a:solidFill>
                  <a:srgbClr val="FF0000"/>
                </a:solidFill>
              </a:rPr>
              <a:t>Q:</a:t>
            </a:r>
            <a:r>
              <a:rPr lang="en-US" altLang="en-US" dirty="0">
                <a:solidFill>
                  <a:srgbClr val="FF0000"/>
                </a:solidFill>
              </a:rPr>
              <a:t> </a:t>
            </a:r>
            <a:r>
              <a:rPr lang="en-US" altLang="en-US" dirty="0"/>
              <a:t>How is </a:t>
            </a:r>
            <a:r>
              <a:rPr lang="en-US" altLang="en-US" dirty="0">
                <a:solidFill>
                  <a:srgbClr val="FF0000"/>
                </a:solidFill>
              </a:rPr>
              <a:t>linear gain</a:t>
            </a:r>
            <a:r>
              <a:rPr lang="en-US" altLang="en-US" dirty="0"/>
              <a:t> achieved?</a:t>
            </a:r>
          </a:p>
          <a:p>
            <a:pPr lvl="1" eaLnBrk="1" hangingPunct="1"/>
            <a:r>
              <a:rPr lang="en-US" altLang="en-US" sz="2400" b="1" dirty="0">
                <a:solidFill>
                  <a:srgbClr val="008000"/>
                </a:solidFill>
              </a:rPr>
              <a:t>step #1:</a:t>
            </a:r>
            <a:r>
              <a:rPr lang="en-US" altLang="en-US" sz="2400" dirty="0"/>
              <a:t> </a:t>
            </a:r>
            <a:r>
              <a:rPr lang="en-US" altLang="en-US" sz="2400" dirty="0">
                <a:solidFill>
                  <a:srgbClr val="FF0000"/>
                </a:solidFill>
              </a:rPr>
              <a:t>Bias MOSFET</a:t>
            </a:r>
            <a:r>
              <a:rPr lang="en-US" altLang="en-US" sz="2400" dirty="0"/>
              <a:t> with dc voltage </a:t>
            </a:r>
            <a:r>
              <a:rPr lang="en-US" altLang="en-US" sz="2400" i="1" dirty="0"/>
              <a:t>V</a:t>
            </a:r>
            <a:r>
              <a:rPr lang="en-US" altLang="en-US" sz="2400" i="1" baseline="-25000" dirty="0"/>
              <a:t>GS </a:t>
            </a:r>
            <a:r>
              <a:rPr lang="en-US" altLang="en-US" sz="2400" dirty="0"/>
              <a:t>as defined by (Eq. 10)</a:t>
            </a:r>
          </a:p>
          <a:p>
            <a:pPr lvl="1" eaLnBrk="1" hangingPunct="1"/>
            <a:r>
              <a:rPr lang="en-US" altLang="en-US" sz="2400" b="1" dirty="0">
                <a:solidFill>
                  <a:srgbClr val="008000"/>
                </a:solidFill>
              </a:rPr>
              <a:t>step #2:</a:t>
            </a:r>
            <a:r>
              <a:rPr lang="en-US" altLang="en-US" sz="2400" dirty="0"/>
              <a:t> </a:t>
            </a:r>
            <a:r>
              <a:rPr lang="en-US" altLang="en-US" sz="2400" dirty="0">
                <a:solidFill>
                  <a:srgbClr val="FF0000"/>
                </a:solidFill>
              </a:rPr>
              <a:t>Superimpose amplifier</a:t>
            </a:r>
            <a:r>
              <a:rPr lang="en-US" altLang="en-US" sz="2400" dirty="0"/>
              <a:t> input (</a:t>
            </a:r>
            <a:r>
              <a:rPr lang="en-US" altLang="en-US" sz="2400" i="1" dirty="0" err="1"/>
              <a:t>v</a:t>
            </a:r>
            <a:r>
              <a:rPr lang="en-US" altLang="en-US" sz="2400" i="1" baseline="-25000" dirty="0" err="1"/>
              <a:t>gs</a:t>
            </a:r>
            <a:r>
              <a:rPr lang="en-US" altLang="en-US" sz="2400" dirty="0"/>
              <a:t>) upon </a:t>
            </a:r>
            <a:r>
              <a:rPr lang="en-US" altLang="en-US" sz="2400" i="1" dirty="0"/>
              <a:t>V</a:t>
            </a:r>
            <a:r>
              <a:rPr lang="en-US" altLang="en-US" sz="2400" i="1" baseline="-25000" dirty="0"/>
              <a:t>GS</a:t>
            </a:r>
            <a:r>
              <a:rPr lang="en-US" altLang="en-US" sz="2400" i="1" dirty="0"/>
              <a:t>.</a:t>
            </a:r>
          </a:p>
          <a:p>
            <a:pPr lvl="1" eaLnBrk="1" hangingPunct="1"/>
            <a:r>
              <a:rPr lang="en-US" altLang="en-US" sz="2400" b="1" dirty="0">
                <a:solidFill>
                  <a:srgbClr val="008000"/>
                </a:solidFill>
              </a:rPr>
              <a:t>step #3:</a:t>
            </a:r>
            <a:r>
              <a:rPr lang="en-US" altLang="en-US" sz="2400" dirty="0"/>
              <a:t> Resultant </a:t>
            </a:r>
            <a:r>
              <a:rPr lang="en-US" altLang="en-US" sz="2400" i="1" dirty="0" err="1">
                <a:solidFill>
                  <a:srgbClr val="FF0000"/>
                </a:solidFill>
              </a:rPr>
              <a:t>v</a:t>
            </a:r>
            <a:r>
              <a:rPr lang="en-US" altLang="en-US" sz="2400" i="1" baseline="-25000" dirty="0" err="1">
                <a:solidFill>
                  <a:srgbClr val="FF0000"/>
                </a:solidFill>
              </a:rPr>
              <a:t>ds</a:t>
            </a:r>
            <a:r>
              <a:rPr lang="en-US" altLang="en-US" sz="2400" dirty="0">
                <a:solidFill>
                  <a:srgbClr val="FF0000"/>
                </a:solidFill>
              </a:rPr>
              <a:t> should be linearly proportional</a:t>
            </a:r>
            <a:r>
              <a:rPr lang="en-US" altLang="en-US" sz="2400" dirty="0"/>
              <a:t> to small-signal component </a:t>
            </a:r>
            <a:r>
              <a:rPr lang="en-US" altLang="en-US" sz="2400" i="1" dirty="0" err="1"/>
              <a:t>v</a:t>
            </a:r>
            <a:r>
              <a:rPr lang="en-US" altLang="en-US" sz="2400" i="1" baseline="-25000" dirty="0" err="1"/>
              <a:t>gs</a:t>
            </a:r>
            <a:r>
              <a:rPr lang="en-US" altLang="en-US" sz="2400" i="1" dirty="0"/>
              <a:t>.</a:t>
            </a:r>
          </a:p>
        </p:txBody>
      </p:sp>
      <p:graphicFrame>
        <p:nvGraphicFramePr>
          <p:cNvPr id="72709" name="Object 10"/>
          <p:cNvGraphicFramePr>
            <a:graphicFrameLocks noGrp="1" noChangeAspect="1"/>
          </p:cNvGraphicFramePr>
          <p:nvPr>
            <p:ph sz="half" idx="2"/>
          </p:nvPr>
        </p:nvGraphicFramePr>
        <p:xfrm>
          <a:off x="6248400" y="3305175"/>
          <a:ext cx="2532063" cy="1495425"/>
        </p:xfrm>
        <a:graphic>
          <a:graphicData uri="http://schemas.openxmlformats.org/presentationml/2006/ole">
            <mc:AlternateContent xmlns:mc="http://schemas.openxmlformats.org/markup-compatibility/2006">
              <mc:Choice xmlns:v="urn:schemas-microsoft-com:vml" Requires="v">
                <p:oleObj spid="_x0000_s19495" name="Equation" r:id="rId3" imgW="1054100" imgH="622300" progId="Equation.DSMT4">
                  <p:embed/>
                </p:oleObj>
              </mc:Choice>
              <mc:Fallback>
                <p:oleObj name="Equation" r:id="rId3" imgW="1054100" imgH="622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305175"/>
                        <a:ext cx="2532063" cy="149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16</a:t>
            </a:fld>
            <a:endParaRPr lang="en-US" altLang="en-US"/>
          </a:p>
        </p:txBody>
      </p:sp>
    </p:spTree>
    <p:extLst>
      <p:ext uri="{BB962C8B-B14F-4D97-AF65-F5344CB8AC3E}">
        <p14:creationId xmlns:p14="http://schemas.microsoft.com/office/powerpoint/2010/main" val="62762117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ChangeArrowheads="1"/>
          </p:cNvSpPr>
          <p:nvPr>
            <p:ph type="title"/>
          </p:nvPr>
        </p:nvSpPr>
        <p:spPr/>
        <p:txBody>
          <a:bodyPr/>
          <a:lstStyle/>
          <a:p>
            <a:pPr eaLnBrk="1" hangingPunct="1"/>
            <a:r>
              <a:rPr lang="en-US" altLang="en-US" sz="3200">
                <a:solidFill>
                  <a:srgbClr val="FF0000"/>
                </a:solidFill>
              </a:rPr>
              <a:t>Q:</a:t>
            </a:r>
            <a:r>
              <a:rPr lang="en-US" altLang="en-US" sz="3200" b="0">
                <a:solidFill>
                  <a:srgbClr val="FF0000"/>
                </a:solidFill>
              </a:rPr>
              <a:t> </a:t>
            </a:r>
            <a:r>
              <a:rPr lang="en-US" altLang="en-US" sz="3200" b="0"/>
              <a:t>How is </a:t>
            </a:r>
            <a:r>
              <a:rPr lang="en-US" altLang="en-US" sz="3200" b="0">
                <a:solidFill>
                  <a:srgbClr val="FF0000"/>
                </a:solidFill>
              </a:rPr>
              <a:t>linear gain</a:t>
            </a:r>
            <a:r>
              <a:rPr lang="en-US" altLang="en-US" sz="3200" b="0"/>
              <a:t> achieved?</a:t>
            </a:r>
          </a:p>
        </p:txBody>
      </p:sp>
      <p:sp>
        <p:nvSpPr>
          <p:cNvPr id="2" name="Slide Number Placeholder 1"/>
          <p:cNvSpPr>
            <a:spLocks noGrp="1"/>
          </p:cNvSpPr>
          <p:nvPr>
            <p:ph type="sldNum" sz="quarter" idx="11"/>
          </p:nvPr>
        </p:nvSpPr>
        <p:spPr/>
        <p:txBody>
          <a:bodyPr/>
          <a:lstStyle/>
          <a:p>
            <a:fld id="{AAC9B2A6-4B6E-40F3-B613-7884026E9B75}" type="slidenum">
              <a:rPr lang="en-US" altLang="en-US" smtClean="0"/>
              <a:pPr/>
              <a:t>17</a:t>
            </a:fld>
            <a:endParaRPr lang="en-US" altLang="en-US"/>
          </a:p>
        </p:txBody>
      </p:sp>
      <p:pic>
        <p:nvPicPr>
          <p:cNvPr id="737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31813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2765" y="1684826"/>
            <a:ext cx="3261985" cy="436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Rectangle 2"/>
          <p:cNvSpPr>
            <a:spLocks noChangeArrowheads="1"/>
          </p:cNvSpPr>
          <p:nvPr/>
        </p:nvSpPr>
        <p:spPr bwMode="auto">
          <a:xfrm>
            <a:off x="4572000" y="515275"/>
            <a:ext cx="3917576" cy="1169551"/>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sz="1400" b="1" dirty="0"/>
              <a:t>Figure 13: </a:t>
            </a:r>
            <a:r>
              <a:rPr lang="en-US" altLang="en-US" sz="1400" dirty="0"/>
              <a:t>The MOSFET amplifier with a small time-varying signal </a:t>
            </a:r>
            <a:r>
              <a:rPr lang="en-US" altLang="en-US" sz="1400" i="1" dirty="0" err="1"/>
              <a:t>v</a:t>
            </a:r>
            <a:r>
              <a:rPr lang="en-US" altLang="en-US" sz="1400" i="1" baseline="-25000" dirty="0" err="1"/>
              <a:t>gs</a:t>
            </a:r>
            <a:r>
              <a:rPr lang="en-US" altLang="en-US" sz="1400" dirty="0"/>
              <a:t>(</a:t>
            </a:r>
            <a:r>
              <a:rPr lang="en-US" altLang="en-US" sz="1400" i="1" dirty="0"/>
              <a:t>t</a:t>
            </a:r>
            <a:r>
              <a:rPr lang="en-US" altLang="en-US" sz="1400" dirty="0"/>
              <a:t>) superimposed on the dc bias voltage </a:t>
            </a:r>
            <a:r>
              <a:rPr lang="en-US" altLang="en-US" sz="1400" i="1" dirty="0" err="1"/>
              <a:t>v</a:t>
            </a:r>
            <a:r>
              <a:rPr lang="en-US" altLang="en-US" sz="1400" i="1" baseline="-25000" dirty="0" err="1"/>
              <a:t>GS</a:t>
            </a:r>
            <a:r>
              <a:rPr lang="en-US" altLang="en-US" sz="1400" dirty="0"/>
              <a:t>. The MOSFET operates on a short almost-linear segment of the VTC around the bias point </a:t>
            </a:r>
            <a:r>
              <a:rPr lang="en-US" altLang="en-US" sz="1400" i="1" dirty="0"/>
              <a:t>Q</a:t>
            </a:r>
            <a:r>
              <a:rPr lang="en-US" altLang="en-US" sz="1400" dirty="0"/>
              <a:t> and provides an output voltage </a:t>
            </a:r>
            <a:r>
              <a:rPr lang="en-US" altLang="en-US" sz="1400" i="1" dirty="0" err="1"/>
              <a:t>v</a:t>
            </a:r>
            <a:r>
              <a:rPr lang="en-US" altLang="en-US" sz="1400" i="1" baseline="-25000" dirty="0" err="1"/>
              <a:t>ds</a:t>
            </a:r>
            <a:r>
              <a:rPr lang="en-US" altLang="en-US" sz="1400" dirty="0"/>
              <a:t> = </a:t>
            </a:r>
            <a:r>
              <a:rPr lang="en-US" altLang="en-US" sz="1400" i="1" dirty="0" err="1"/>
              <a:t>A</a:t>
            </a:r>
            <a:r>
              <a:rPr lang="en-US" altLang="en-US" sz="1400" i="1" baseline="-25000" dirty="0" err="1"/>
              <a:t>v</a:t>
            </a:r>
            <a:r>
              <a:rPr lang="en-US" altLang="en-US" sz="1400" i="1" dirty="0" err="1"/>
              <a:t>v</a:t>
            </a:r>
            <a:r>
              <a:rPr lang="en-US" altLang="en-US" sz="1400" i="1" baseline="-25000" dirty="0" err="1"/>
              <a:t>gs</a:t>
            </a:r>
            <a:endParaRPr lang="en-US" altLang="en-US" sz="1400" i="1" baseline="-25000" dirty="0"/>
          </a:p>
        </p:txBody>
      </p:sp>
      <p:sp>
        <p:nvSpPr>
          <p:cNvPr id="1653768" name="Line 8"/>
          <p:cNvSpPr>
            <a:spLocks noChangeShapeType="1"/>
          </p:cNvSpPr>
          <p:nvPr/>
        </p:nvSpPr>
        <p:spPr bwMode="auto">
          <a:xfrm flipH="1">
            <a:off x="1295399" y="2192658"/>
            <a:ext cx="0" cy="232645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769" name="Text Box 9"/>
          <p:cNvSpPr txBox="1">
            <a:spLocks noChangeArrowheads="1"/>
          </p:cNvSpPr>
          <p:nvPr/>
        </p:nvSpPr>
        <p:spPr bwMode="auto">
          <a:xfrm>
            <a:off x="152400" y="1176995"/>
            <a:ext cx="4419600" cy="1015663"/>
          </a:xfrm>
          <a:prstGeom prst="rect">
            <a:avLst/>
          </a:prstGeom>
          <a:solidFill>
            <a:srgbClr val="FFFF99"/>
          </a:solidFill>
          <a:ln w="38100">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2000">
                <a:solidFill>
                  <a:srgbClr val="FF0000"/>
                </a:solidFill>
              </a:rPr>
              <a:t>As long as </a:t>
            </a:r>
            <a:r>
              <a:rPr lang="en-US" altLang="en-US" sz="2000" b="1">
                <a:solidFill>
                  <a:srgbClr val="FF0000"/>
                </a:solidFill>
              </a:rPr>
              <a:t>v</a:t>
            </a:r>
            <a:r>
              <a:rPr lang="en-US" altLang="en-US" sz="2000" i="1" baseline="-25000">
                <a:solidFill>
                  <a:srgbClr val="FF0000"/>
                </a:solidFill>
              </a:rPr>
              <a:t>gs</a:t>
            </a:r>
            <a:r>
              <a:rPr lang="en-US" altLang="en-US" sz="2000">
                <a:solidFill>
                  <a:srgbClr val="FF0000"/>
                </a:solidFill>
              </a:rPr>
              <a:t>(</a:t>
            </a:r>
            <a:r>
              <a:rPr lang="en-US" altLang="en-US" sz="2000" i="1">
                <a:solidFill>
                  <a:srgbClr val="FF0000"/>
                </a:solidFill>
              </a:rPr>
              <a:t>t</a:t>
            </a:r>
            <a:r>
              <a:rPr lang="en-US" altLang="en-US" sz="2000">
                <a:solidFill>
                  <a:srgbClr val="FF0000"/>
                </a:solidFill>
              </a:rPr>
              <a:t>) is small, its effect on </a:t>
            </a:r>
            <a:r>
              <a:rPr lang="en-US" altLang="en-US" sz="2000" i="1">
                <a:solidFill>
                  <a:srgbClr val="FF0000"/>
                </a:solidFill>
              </a:rPr>
              <a:t>v</a:t>
            </a:r>
            <a:r>
              <a:rPr lang="en-US" altLang="en-US" sz="2000" i="1" baseline="-25000">
                <a:solidFill>
                  <a:srgbClr val="FF0000"/>
                </a:solidFill>
              </a:rPr>
              <a:t>DS</a:t>
            </a:r>
            <a:r>
              <a:rPr lang="en-US" altLang="en-US" sz="2000">
                <a:solidFill>
                  <a:srgbClr val="FF0000"/>
                </a:solidFill>
              </a:rPr>
              <a:t>(</a:t>
            </a:r>
            <a:r>
              <a:rPr lang="en-US" altLang="en-US" sz="2000" i="1">
                <a:solidFill>
                  <a:srgbClr val="FF0000"/>
                </a:solidFill>
              </a:rPr>
              <a:t>t</a:t>
            </a:r>
            <a:r>
              <a:rPr lang="en-US" altLang="en-US" sz="2000">
                <a:solidFill>
                  <a:srgbClr val="FF0000"/>
                </a:solidFill>
              </a:rPr>
              <a:t>) will be linear – </a:t>
            </a:r>
            <a:r>
              <a:rPr lang="en-US" altLang="en-US" sz="2000" i="1">
                <a:solidFill>
                  <a:srgbClr val="FF0000"/>
                </a:solidFill>
              </a:rPr>
              <a:t>facilitating linear amplification.</a:t>
            </a:r>
          </a:p>
        </p:txBody>
      </p:sp>
    </p:spTree>
    <p:extLst>
      <p:ext uri="{BB962C8B-B14F-4D97-AF65-F5344CB8AC3E}">
        <p14:creationId xmlns:p14="http://schemas.microsoft.com/office/powerpoint/2010/main" val="266080987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53769"/>
                                        </p:tgtEl>
                                        <p:attrNameLst>
                                          <p:attrName>style.visibility</p:attrName>
                                        </p:attrNameLst>
                                      </p:cBhvr>
                                      <p:to>
                                        <p:strVal val="visible"/>
                                      </p:to>
                                    </p:set>
                                    <p:animEffect transition="in" filter="fade">
                                      <p:cBhvr>
                                        <p:cTn id="7" dur="500"/>
                                        <p:tgtEl>
                                          <p:spTgt spid="165376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53768"/>
                                        </p:tgtEl>
                                        <p:attrNameLst>
                                          <p:attrName>style.visibility</p:attrName>
                                        </p:attrNameLst>
                                      </p:cBhvr>
                                      <p:to>
                                        <p:strVal val="visible"/>
                                      </p:to>
                                    </p:set>
                                    <p:animEffect transition="in" filter="fade">
                                      <p:cBhvr>
                                        <p:cTn id="11" dur="500"/>
                                        <p:tgtEl>
                                          <p:spTgt spid="1653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3768" grpId="0" animBg="1"/>
      <p:bldP spid="16537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Grp="1" noChangeArrowheads="1"/>
          </p:cNvSpPr>
          <p:nvPr>
            <p:ph type="title"/>
          </p:nvPr>
        </p:nvSpPr>
        <p:spPr>
          <a:xfrm>
            <a:off x="756343" y="561536"/>
            <a:ext cx="7599083" cy="1295400"/>
          </a:xfrm>
        </p:spPr>
        <p:txBody>
          <a:bodyPr/>
          <a:lstStyle/>
          <a:p>
            <a:pPr eaLnBrk="1" hangingPunct="1"/>
            <a:r>
              <a:rPr lang="en-US" altLang="en-US" sz="3200" dirty="0">
                <a:solidFill>
                  <a:srgbClr val="FF0000"/>
                </a:solidFill>
              </a:rPr>
              <a:t>Q:</a:t>
            </a:r>
            <a:r>
              <a:rPr lang="en-US" altLang="en-US" sz="3200" b="0" dirty="0">
                <a:solidFill>
                  <a:srgbClr val="FF0000"/>
                </a:solidFill>
              </a:rPr>
              <a:t> </a:t>
            </a:r>
            <a:r>
              <a:rPr lang="en-US" altLang="en-US" sz="3200" b="0" dirty="0"/>
              <a:t>How is </a:t>
            </a:r>
            <a:r>
              <a:rPr lang="en-US" altLang="en-US" sz="3200" b="0" dirty="0">
                <a:solidFill>
                  <a:srgbClr val="FF0000"/>
                </a:solidFill>
              </a:rPr>
              <a:t>linear gain</a:t>
            </a:r>
            <a:r>
              <a:rPr lang="en-US" altLang="en-US" sz="3200" b="0" dirty="0"/>
              <a:t> achieved?</a:t>
            </a:r>
          </a:p>
        </p:txBody>
      </p:sp>
      <p:graphicFrame>
        <p:nvGraphicFramePr>
          <p:cNvPr id="74758" name="Object 7"/>
          <p:cNvGraphicFramePr>
            <a:graphicFrameLocks noGrp="1" noChangeAspect="1"/>
          </p:cNvGraphicFramePr>
          <p:nvPr>
            <p:ph sz="half" idx="2"/>
            <p:extLst>
              <p:ext uri="{D42A27DB-BD31-4B8C-83A1-F6EECF244321}">
                <p14:modId xmlns:p14="http://schemas.microsoft.com/office/powerpoint/2010/main" val="4066923399"/>
              </p:ext>
            </p:extLst>
          </p:nvPr>
        </p:nvGraphicFramePr>
        <p:xfrm>
          <a:off x="3352801" y="1600200"/>
          <a:ext cx="5455024" cy="4639183"/>
        </p:xfrm>
        <a:graphic>
          <a:graphicData uri="http://schemas.openxmlformats.org/presentationml/2006/ole">
            <mc:AlternateContent xmlns:mc="http://schemas.openxmlformats.org/markup-compatibility/2006">
              <mc:Choice xmlns:v="urn:schemas-microsoft-com:vml" Requires="v">
                <p:oleObj spid="_x0000_s20524" name="Equation" r:id="rId3" imgW="2463800" imgH="2095500" progId="Equation.DSMT4">
                  <p:embed/>
                </p:oleObj>
              </mc:Choice>
              <mc:Fallback>
                <p:oleObj name="Equation" r:id="rId3" imgW="2463800" imgH="2095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1" y="1600200"/>
                        <a:ext cx="5455024" cy="4639183"/>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18</a:t>
            </a:fld>
            <a:endParaRPr lang="en-US" altLang="en-US"/>
          </a:p>
        </p:txBody>
      </p:sp>
      <p:sp>
        <p:nvSpPr>
          <p:cNvPr id="3" name="Rectangle 2"/>
          <p:cNvSpPr/>
          <p:nvPr/>
        </p:nvSpPr>
        <p:spPr>
          <a:xfrm>
            <a:off x="3393141" y="1748118"/>
            <a:ext cx="1017494" cy="4491265"/>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65887" y="5829710"/>
            <a:ext cx="919816" cy="369332"/>
          </a:xfrm>
          <a:prstGeom prst="rect">
            <a:avLst/>
          </a:prstGeom>
          <a:solidFill>
            <a:schemeClr val="tx2">
              <a:lumMod val="10000"/>
              <a:lumOff val="90000"/>
            </a:schemeClr>
          </a:solidFill>
          <a:ln>
            <a:solidFill>
              <a:schemeClr val="tx2">
                <a:lumMod val="10000"/>
                <a:lumOff val="90000"/>
              </a:schemeClr>
            </a:solidFill>
          </a:ln>
        </p:spPr>
        <p:txBody>
          <a:bodyPr wrap="square" rtlCol="0">
            <a:spAutoFit/>
          </a:bodyPr>
          <a:lstStyle/>
          <a:p>
            <a:pPr algn="ctr"/>
            <a:r>
              <a:rPr lang="en-US" dirty="0">
                <a:solidFill>
                  <a:srgbClr val="FF0000"/>
                </a:solidFill>
              </a:rPr>
              <a:t>(Eq. 10)</a:t>
            </a:r>
          </a:p>
        </p:txBody>
      </p:sp>
      <p:sp>
        <p:nvSpPr>
          <p:cNvPr id="74757" name="Rectangle 5"/>
          <p:cNvSpPr>
            <a:spLocks noGrp="1" noChangeArrowheads="1"/>
          </p:cNvSpPr>
          <p:nvPr>
            <p:ph type="body" sz="half" idx="1"/>
          </p:nvPr>
        </p:nvSpPr>
        <p:spPr>
          <a:xfrm>
            <a:off x="551328" y="2160442"/>
            <a:ext cx="3711389" cy="4038600"/>
          </a:xfrm>
        </p:spPr>
        <p:txBody>
          <a:bodyPr>
            <a:normAutofit/>
          </a:bodyPr>
          <a:lstStyle/>
          <a:p>
            <a:pPr eaLnBrk="1" hangingPunct="1"/>
            <a:r>
              <a:rPr lang="en-US" altLang="en-US" b="1" dirty="0">
                <a:solidFill>
                  <a:srgbClr val="008000"/>
                </a:solidFill>
              </a:rPr>
              <a:t>step #4: </a:t>
            </a:r>
            <a:r>
              <a:rPr lang="en-US" altLang="en-US" dirty="0"/>
              <a:t>Note if </a:t>
            </a:r>
            <a:r>
              <a:rPr lang="en-US" altLang="en-US" i="1" dirty="0" err="1"/>
              <a:t>v</a:t>
            </a:r>
            <a:r>
              <a:rPr lang="en-US" altLang="en-US" i="1" baseline="-25000" dirty="0" err="1"/>
              <a:t>gs</a:t>
            </a:r>
            <a:r>
              <a:rPr lang="en-US" altLang="en-US" dirty="0"/>
              <a:t> is small, output </a:t>
            </a:r>
            <a:r>
              <a:rPr lang="en-US" altLang="en-US" i="1" dirty="0" err="1"/>
              <a:t>v</a:t>
            </a:r>
            <a:r>
              <a:rPr lang="en-US" altLang="en-US" i="1" baseline="-25000" dirty="0" err="1"/>
              <a:t>ds</a:t>
            </a:r>
            <a:r>
              <a:rPr lang="en-US" altLang="en-US" dirty="0"/>
              <a:t> will be nearly </a:t>
            </a:r>
            <a:r>
              <a:rPr lang="en-US" altLang="en-US" dirty="0">
                <a:solidFill>
                  <a:srgbClr val="FF0000"/>
                </a:solidFill>
              </a:rPr>
              <a:t>linearly proportional</a:t>
            </a:r>
            <a:r>
              <a:rPr lang="en-US" altLang="en-US" dirty="0"/>
              <a:t> to it.</a:t>
            </a:r>
          </a:p>
          <a:p>
            <a:pPr lvl="1" eaLnBrk="1" hangingPunct="1"/>
            <a:r>
              <a:rPr lang="en-US" altLang="en-US" sz="2400" dirty="0"/>
              <a:t>Slope will be constant.</a:t>
            </a:r>
          </a:p>
        </p:txBody>
      </p:sp>
      <p:sp>
        <p:nvSpPr>
          <p:cNvPr id="4" name="Rectangle 3">
            <a:extLst>
              <a:ext uri="{FF2B5EF4-FFF2-40B4-BE49-F238E27FC236}">
                <a16:creationId xmlns:a16="http://schemas.microsoft.com/office/drawing/2014/main" id="{7C26A548-2673-4FC8-8D71-24606D2374B2}"/>
              </a:ext>
            </a:extLst>
          </p:cNvPr>
          <p:cNvSpPr/>
          <p:nvPr/>
        </p:nvSpPr>
        <p:spPr>
          <a:xfrm>
            <a:off x="7414229" y="2948608"/>
            <a:ext cx="457200" cy="274320"/>
          </a:xfrm>
          <a:prstGeom prst="rect">
            <a:avLst/>
          </a:prstGeom>
          <a:solidFill>
            <a:schemeClr val="bg1">
              <a:lumMod val="95000"/>
            </a:schemeClr>
          </a:solidFill>
        </p:spPr>
        <p:txBody>
          <a:bodyPr wrap="none">
            <a:spAutoFit/>
          </a:bodyPr>
          <a:lstStyle/>
          <a:p>
            <a:r>
              <a:rPr lang="en-US" sz="1400" dirty="0">
                <a:solidFill>
                  <a:srgbClr val="0000CC"/>
                </a:solidFill>
              </a:rPr>
              <a:t>Eq. 9</a:t>
            </a:r>
          </a:p>
        </p:txBody>
      </p:sp>
    </p:spTree>
    <p:extLst>
      <p:ext uri="{BB962C8B-B14F-4D97-AF65-F5344CB8AC3E}">
        <p14:creationId xmlns:p14="http://schemas.microsoft.com/office/powerpoint/2010/main" val="255963335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p:cNvSpPr>
            <a:spLocks noGrp="1" noChangeArrowheads="1"/>
          </p:cNvSpPr>
          <p:nvPr>
            <p:ph type="title"/>
          </p:nvPr>
        </p:nvSpPr>
        <p:spPr>
          <a:xfrm>
            <a:off x="933825" y="583453"/>
            <a:ext cx="7041776" cy="1295400"/>
          </a:xfrm>
        </p:spPr>
        <p:txBody>
          <a:bodyPr/>
          <a:lstStyle/>
          <a:p>
            <a:pPr eaLnBrk="1" hangingPunct="1"/>
            <a:r>
              <a:rPr lang="en-US" altLang="en-US" sz="3200" b="0" dirty="0"/>
              <a:t>4.4.</a:t>
            </a:r>
            <a:r>
              <a:rPr lang="en-US" altLang="en-US" sz="3200" dirty="0"/>
              <a:t> Small-Signal Voltage Gain</a:t>
            </a:r>
          </a:p>
        </p:txBody>
      </p:sp>
      <p:sp>
        <p:nvSpPr>
          <p:cNvPr id="75781" name="Rectangle 3"/>
          <p:cNvSpPr>
            <a:spLocks noGrp="1" noChangeArrowheads="1"/>
          </p:cNvSpPr>
          <p:nvPr>
            <p:ph type="body" sz="half" idx="1"/>
          </p:nvPr>
        </p:nvSpPr>
        <p:spPr>
          <a:xfrm>
            <a:off x="484094" y="2057400"/>
            <a:ext cx="3783105" cy="3294529"/>
          </a:xfrm>
          <a:noFill/>
        </p:spPr>
        <p:txBody>
          <a:bodyPr>
            <a:normAutofit/>
          </a:bodyPr>
          <a:lstStyle/>
          <a:p>
            <a:pPr eaLnBrk="1" hangingPunct="1"/>
            <a:r>
              <a:rPr lang="en-US" altLang="en-US" sz="2000" b="1" dirty="0">
                <a:solidFill>
                  <a:srgbClr val="FF0000"/>
                </a:solidFill>
              </a:rPr>
              <a:t>Q:</a:t>
            </a:r>
            <a:r>
              <a:rPr lang="en-US" altLang="en-US" sz="2000" dirty="0">
                <a:solidFill>
                  <a:srgbClr val="FF0000"/>
                </a:solidFill>
              </a:rPr>
              <a:t> </a:t>
            </a:r>
            <a:r>
              <a:rPr lang="en-US" altLang="en-US" sz="2000" dirty="0"/>
              <a:t>What </a:t>
            </a:r>
            <a:r>
              <a:rPr lang="en-US" altLang="en-US" sz="2000" dirty="0">
                <a:solidFill>
                  <a:srgbClr val="FF0000"/>
                </a:solidFill>
              </a:rPr>
              <a:t>observations</a:t>
            </a:r>
            <a:r>
              <a:rPr lang="en-US" altLang="en-US" sz="2000" dirty="0"/>
              <a:t> can be made about voltage gain?</a:t>
            </a:r>
          </a:p>
          <a:p>
            <a:pPr lvl="1" eaLnBrk="1" hangingPunct="1"/>
            <a:r>
              <a:rPr lang="en-US" altLang="en-US" sz="1800" b="1" dirty="0">
                <a:solidFill>
                  <a:srgbClr val="008000"/>
                </a:solidFill>
              </a:rPr>
              <a:t>A: </a:t>
            </a:r>
            <a:r>
              <a:rPr lang="en-US" altLang="en-US" sz="1800" dirty="0"/>
              <a:t>Gain is </a:t>
            </a:r>
            <a:r>
              <a:rPr lang="en-US" altLang="en-US" sz="1800" dirty="0">
                <a:solidFill>
                  <a:srgbClr val="FF0000"/>
                </a:solidFill>
              </a:rPr>
              <a:t>negative</a:t>
            </a:r>
            <a:r>
              <a:rPr lang="en-US" altLang="en-US" sz="1800" dirty="0"/>
              <a:t>.</a:t>
            </a:r>
          </a:p>
          <a:p>
            <a:pPr lvl="1" eaLnBrk="1" hangingPunct="1"/>
            <a:r>
              <a:rPr lang="en-US" altLang="en-US" sz="1800" b="1" dirty="0">
                <a:solidFill>
                  <a:srgbClr val="008000"/>
                </a:solidFill>
              </a:rPr>
              <a:t>A: </a:t>
            </a:r>
            <a:r>
              <a:rPr lang="en-US" altLang="en-US" sz="1800" dirty="0"/>
              <a:t>Gain is </a:t>
            </a:r>
            <a:r>
              <a:rPr lang="en-US" altLang="en-US" sz="1800" dirty="0">
                <a:solidFill>
                  <a:srgbClr val="FF0000"/>
                </a:solidFill>
              </a:rPr>
              <a:t>proportional</a:t>
            </a:r>
            <a:r>
              <a:rPr lang="en-US" altLang="en-US" sz="1800" dirty="0"/>
              <a:t> to:</a:t>
            </a:r>
          </a:p>
          <a:p>
            <a:pPr lvl="2" eaLnBrk="1" hangingPunct="1"/>
            <a:r>
              <a:rPr lang="en-US" altLang="en-US" sz="2000" dirty="0"/>
              <a:t>load resistance (</a:t>
            </a:r>
            <a:r>
              <a:rPr lang="en-US" altLang="en-US" sz="2000" i="1" dirty="0"/>
              <a:t>R</a:t>
            </a:r>
            <a:r>
              <a:rPr lang="en-US" altLang="en-US" sz="2000" i="1" baseline="-25000" dirty="0"/>
              <a:t>D</a:t>
            </a:r>
            <a:r>
              <a:rPr lang="en-US" altLang="en-US" sz="2000" dirty="0"/>
              <a:t>)</a:t>
            </a:r>
          </a:p>
          <a:p>
            <a:pPr lvl="2" eaLnBrk="1" hangingPunct="1"/>
            <a:r>
              <a:rPr lang="en-US" altLang="en-US" sz="2000" dirty="0"/>
              <a:t>transistor conductance parameter (</a:t>
            </a:r>
            <a:r>
              <a:rPr lang="en-US" altLang="en-US" sz="2000" i="1" dirty="0" err="1"/>
              <a:t>k</a:t>
            </a:r>
            <a:r>
              <a:rPr lang="en-US" altLang="en-US" sz="2000" i="1" baseline="-25000" dirty="0" err="1"/>
              <a:t>n</a:t>
            </a:r>
            <a:r>
              <a:rPr lang="en-US" altLang="en-US" sz="2000" dirty="0"/>
              <a:t>)</a:t>
            </a:r>
          </a:p>
          <a:p>
            <a:pPr lvl="2" eaLnBrk="1" hangingPunct="1"/>
            <a:r>
              <a:rPr lang="en-US" altLang="en-US" sz="2000" dirty="0"/>
              <a:t>overdrive voltage (</a:t>
            </a:r>
            <a:r>
              <a:rPr lang="en-US" altLang="en-US" sz="2000" i="1" dirty="0" err="1"/>
              <a:t>v</a:t>
            </a:r>
            <a:r>
              <a:rPr lang="en-US" altLang="en-US" sz="2000" i="1" baseline="-25000" dirty="0" err="1"/>
              <a:t>OV</a:t>
            </a:r>
            <a:r>
              <a:rPr lang="en-US" altLang="en-US" sz="2000" dirty="0"/>
              <a:t>)</a:t>
            </a:r>
          </a:p>
        </p:txBody>
      </p:sp>
      <p:graphicFrame>
        <p:nvGraphicFramePr>
          <p:cNvPr id="75782" name="Object 4"/>
          <p:cNvGraphicFramePr>
            <a:graphicFrameLocks noGrp="1" noChangeAspect="1"/>
          </p:cNvGraphicFramePr>
          <p:nvPr>
            <p:ph sz="half" idx="2"/>
            <p:extLst>
              <p:ext uri="{D42A27DB-BD31-4B8C-83A1-F6EECF244321}">
                <p14:modId xmlns:p14="http://schemas.microsoft.com/office/powerpoint/2010/main" val="3882513907"/>
              </p:ext>
            </p:extLst>
          </p:nvPr>
        </p:nvGraphicFramePr>
        <p:xfrm>
          <a:off x="4343444" y="2057400"/>
          <a:ext cx="4104808" cy="3546039"/>
        </p:xfrm>
        <a:graphic>
          <a:graphicData uri="http://schemas.openxmlformats.org/presentationml/2006/ole">
            <mc:AlternateContent xmlns:mc="http://schemas.openxmlformats.org/markup-compatibility/2006">
              <mc:Choice xmlns:v="urn:schemas-microsoft-com:vml" Requires="v">
                <p:oleObj spid="_x0000_s21548" name="Equation" r:id="rId3" imgW="2425700" imgH="2095500" progId="Equation.DSMT4">
                  <p:embed/>
                </p:oleObj>
              </mc:Choice>
              <mc:Fallback>
                <p:oleObj name="Equation" r:id="rId3" imgW="2425700" imgH="2095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44" y="2057400"/>
                        <a:ext cx="4104808" cy="3546039"/>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19</a:t>
            </a:fld>
            <a:endParaRPr lang="en-US" altLang="en-US"/>
          </a:p>
        </p:txBody>
      </p:sp>
      <p:sp>
        <p:nvSpPr>
          <p:cNvPr id="8" name="Rectangle 7"/>
          <p:cNvSpPr/>
          <p:nvPr/>
        </p:nvSpPr>
        <p:spPr>
          <a:xfrm>
            <a:off x="4168589" y="2205318"/>
            <a:ext cx="936824" cy="3398121"/>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168589" y="5283057"/>
            <a:ext cx="936823" cy="369332"/>
          </a:xfrm>
          <a:prstGeom prst="rect">
            <a:avLst/>
          </a:prstGeom>
          <a:solidFill>
            <a:schemeClr val="tx2">
              <a:lumMod val="10000"/>
              <a:lumOff val="90000"/>
            </a:schemeClr>
          </a:solidFill>
          <a:ln>
            <a:solidFill>
              <a:schemeClr val="tx2">
                <a:lumMod val="10000"/>
                <a:lumOff val="90000"/>
              </a:schemeClr>
            </a:solidFill>
          </a:ln>
        </p:spPr>
        <p:txBody>
          <a:bodyPr wrap="square" rtlCol="0">
            <a:spAutoFit/>
          </a:bodyPr>
          <a:lstStyle/>
          <a:p>
            <a:pPr algn="ctr"/>
            <a:r>
              <a:rPr lang="en-US" dirty="0">
                <a:solidFill>
                  <a:srgbClr val="FF0000"/>
                </a:solidFill>
              </a:rPr>
              <a:t>(Eq. 10)</a:t>
            </a:r>
          </a:p>
        </p:txBody>
      </p:sp>
      <p:sp>
        <p:nvSpPr>
          <p:cNvPr id="9" name="Rectangle 8">
            <a:extLst>
              <a:ext uri="{FF2B5EF4-FFF2-40B4-BE49-F238E27FC236}">
                <a16:creationId xmlns:a16="http://schemas.microsoft.com/office/drawing/2014/main" id="{59EE3F12-B742-48ED-9F04-B5E80BF1C4CB}"/>
              </a:ext>
            </a:extLst>
          </p:cNvPr>
          <p:cNvSpPr/>
          <p:nvPr/>
        </p:nvSpPr>
        <p:spPr>
          <a:xfrm>
            <a:off x="7404499" y="3041373"/>
            <a:ext cx="457200" cy="274320"/>
          </a:xfrm>
          <a:prstGeom prst="rect">
            <a:avLst/>
          </a:prstGeom>
          <a:solidFill>
            <a:schemeClr val="bg1">
              <a:lumMod val="95000"/>
            </a:schemeClr>
          </a:solidFill>
        </p:spPr>
        <p:txBody>
          <a:bodyPr wrap="none">
            <a:spAutoFit/>
          </a:bodyPr>
          <a:lstStyle/>
          <a:p>
            <a:r>
              <a:rPr lang="en-US" sz="1400" dirty="0">
                <a:solidFill>
                  <a:srgbClr val="0000CC"/>
                </a:solidFill>
              </a:rPr>
              <a:t>Eq. 9</a:t>
            </a:r>
          </a:p>
        </p:txBody>
      </p:sp>
    </p:spTree>
    <p:extLst>
      <p:ext uri="{BB962C8B-B14F-4D97-AF65-F5344CB8AC3E}">
        <p14:creationId xmlns:p14="http://schemas.microsoft.com/office/powerpoint/2010/main" val="22409475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altLang="en-US" sz="3200"/>
              <a:t>Introduction</a:t>
            </a:r>
          </a:p>
        </p:txBody>
      </p:sp>
      <p:sp>
        <p:nvSpPr>
          <p:cNvPr id="4100" name="Rectangle 3"/>
          <p:cNvSpPr>
            <a:spLocks noGrp="1" noChangeArrowheads="1"/>
          </p:cNvSpPr>
          <p:nvPr>
            <p:ph idx="1"/>
          </p:nvPr>
        </p:nvSpPr>
        <p:spPr>
          <a:xfrm>
            <a:off x="1176865" y="2433917"/>
            <a:ext cx="6798735" cy="3778623"/>
          </a:xfrm>
        </p:spPr>
        <p:txBody>
          <a:bodyPr>
            <a:normAutofit/>
          </a:bodyPr>
          <a:lstStyle/>
          <a:p>
            <a:pPr marL="0" indent="0" eaLnBrk="1" hangingPunct="1">
              <a:buNone/>
            </a:pPr>
            <a:r>
              <a:rPr lang="en-US" altLang="en-US" sz="2000" b="1" dirty="0"/>
              <a:t>IN THIS LECTURE WE WILL LEARN</a:t>
            </a:r>
          </a:p>
          <a:p>
            <a:pPr lvl="1"/>
            <a:r>
              <a:rPr lang="en-US" altLang="en-US" dirty="0"/>
              <a:t>How the </a:t>
            </a:r>
            <a:r>
              <a:rPr lang="en-US" altLang="en-US" dirty="0">
                <a:solidFill>
                  <a:srgbClr val="FF0000"/>
                </a:solidFill>
              </a:rPr>
              <a:t>transistor can be used to make an amplifier</a:t>
            </a:r>
            <a:r>
              <a:rPr lang="en-US" altLang="en-US" dirty="0"/>
              <a:t>, and how it can be used as a switch in digital circuits.</a:t>
            </a:r>
          </a:p>
          <a:p>
            <a:pPr lvl="1" eaLnBrk="1" hangingPunct="1"/>
            <a:r>
              <a:rPr lang="en-US" altLang="en-US" dirty="0"/>
              <a:t>How to </a:t>
            </a:r>
            <a:r>
              <a:rPr lang="en-US" altLang="en-US" dirty="0">
                <a:solidFill>
                  <a:srgbClr val="FF0000"/>
                </a:solidFill>
              </a:rPr>
              <a:t>obtain linear amplification</a:t>
            </a:r>
            <a:r>
              <a:rPr lang="en-US" altLang="en-US" dirty="0"/>
              <a:t> from the fundamentally nonlinear MOS transistor.</a:t>
            </a:r>
          </a:p>
        </p:txBody>
      </p:sp>
      <p:sp>
        <p:nvSpPr>
          <p:cNvPr id="2" name="Date Placeholder 1"/>
          <p:cNvSpPr>
            <a:spLocks noGrp="1"/>
          </p:cNvSpPr>
          <p:nvPr>
            <p:ph type="dt" sz="half" idx="10"/>
          </p:nvPr>
        </p:nvSpPr>
        <p:spPr/>
        <p:txBody>
          <a:bodyPr/>
          <a:lstStyle/>
          <a:p>
            <a:fld id="{B04A59D8-D082-40DB-8A73-01037A304115}" type="datetime1">
              <a:rPr lang="en-US" smtClean="0"/>
              <a:t>12/17/2017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2</a:t>
            </a:fld>
            <a:endParaRPr lang="en-US"/>
          </a:p>
        </p:txBody>
      </p:sp>
    </p:spTree>
    <p:extLst>
      <p:ext uri="{BB962C8B-B14F-4D97-AF65-F5344CB8AC3E}">
        <p14:creationId xmlns:p14="http://schemas.microsoft.com/office/powerpoint/2010/main" val="391296569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a:xfrm>
            <a:off x="838200" y="152400"/>
            <a:ext cx="6598024" cy="1295400"/>
          </a:xfrm>
        </p:spPr>
        <p:txBody>
          <a:bodyPr/>
          <a:lstStyle/>
          <a:p>
            <a:pPr eaLnBrk="1" hangingPunct="1"/>
            <a:r>
              <a:rPr lang="en-US" altLang="en-US" sz="3200" b="0" dirty="0"/>
              <a:t>4.4.</a:t>
            </a:r>
            <a:r>
              <a:rPr lang="en-US" altLang="en-US" sz="3200" dirty="0"/>
              <a:t> Small-Signal Gain</a:t>
            </a:r>
          </a:p>
        </p:txBody>
      </p:sp>
      <p:sp>
        <p:nvSpPr>
          <p:cNvPr id="76804" name="Rectangle 5"/>
          <p:cNvSpPr>
            <a:spLocks noGrp="1" noChangeArrowheads="1"/>
          </p:cNvSpPr>
          <p:nvPr>
            <p:ph type="body" sz="half" idx="1"/>
          </p:nvPr>
        </p:nvSpPr>
        <p:spPr>
          <a:xfrm>
            <a:off x="838200" y="2057400"/>
            <a:ext cx="4173064" cy="4038600"/>
          </a:xfrm>
        </p:spPr>
        <p:txBody>
          <a:bodyPr>
            <a:normAutofit/>
          </a:bodyPr>
          <a:lstStyle/>
          <a:p>
            <a:pPr eaLnBrk="1" hangingPunct="1"/>
            <a:r>
              <a:rPr lang="en-US" altLang="en-US" dirty="0"/>
              <a:t>Equation (11) is </a:t>
            </a:r>
            <a:r>
              <a:rPr lang="en-US" altLang="en-US" dirty="0">
                <a:solidFill>
                  <a:srgbClr val="FF0000"/>
                </a:solidFill>
              </a:rPr>
              <a:t>another version of (10)</a:t>
            </a:r>
            <a:r>
              <a:rPr lang="en-US" altLang="en-US" dirty="0"/>
              <a:t>.</a:t>
            </a:r>
          </a:p>
          <a:p>
            <a:pPr eaLnBrk="1" hangingPunct="1"/>
            <a:r>
              <a:rPr lang="en-US" altLang="en-US" dirty="0"/>
              <a:t>It demonstrates that gain is </a:t>
            </a:r>
            <a:r>
              <a:rPr lang="en-US" altLang="en-US" dirty="0">
                <a:solidFill>
                  <a:srgbClr val="FF0000"/>
                </a:solidFill>
              </a:rPr>
              <a:t>ratio</a:t>
            </a:r>
            <a:r>
              <a:rPr lang="en-US" altLang="en-US" dirty="0"/>
              <a:t> of:</a:t>
            </a:r>
          </a:p>
          <a:p>
            <a:pPr lvl="1" eaLnBrk="1" hangingPunct="1"/>
            <a:r>
              <a:rPr lang="en-US" altLang="en-US" sz="2400" dirty="0"/>
              <a:t>voltage drop across </a:t>
            </a:r>
            <a:r>
              <a:rPr lang="en-US" altLang="en-US" sz="2400" i="1" dirty="0"/>
              <a:t>R</a:t>
            </a:r>
            <a:r>
              <a:rPr lang="en-US" altLang="en-US" sz="2400" i="1" baseline="-25000" dirty="0"/>
              <a:t>D</a:t>
            </a:r>
          </a:p>
          <a:p>
            <a:pPr lvl="1" eaLnBrk="1" hangingPunct="1"/>
            <a:r>
              <a:rPr lang="en-US" altLang="en-US" sz="2400" dirty="0"/>
              <a:t>half of over voltage</a:t>
            </a:r>
          </a:p>
        </p:txBody>
      </p:sp>
      <p:graphicFrame>
        <p:nvGraphicFramePr>
          <p:cNvPr id="76805" name="Object 8"/>
          <p:cNvGraphicFramePr>
            <a:graphicFrameLocks noGrp="1" noChangeAspect="1"/>
          </p:cNvGraphicFramePr>
          <p:nvPr>
            <p:ph sz="half" idx="2"/>
            <p:extLst>
              <p:ext uri="{D42A27DB-BD31-4B8C-83A1-F6EECF244321}">
                <p14:modId xmlns:p14="http://schemas.microsoft.com/office/powerpoint/2010/main" val="2311868160"/>
              </p:ext>
            </p:extLst>
          </p:nvPr>
        </p:nvGraphicFramePr>
        <p:xfrm>
          <a:off x="5340864" y="3478678"/>
          <a:ext cx="2429527" cy="1738779"/>
        </p:xfrm>
        <a:graphic>
          <a:graphicData uri="http://schemas.openxmlformats.org/presentationml/2006/ole">
            <mc:AlternateContent xmlns:mc="http://schemas.openxmlformats.org/markup-compatibility/2006">
              <mc:Choice xmlns:v="urn:schemas-microsoft-com:vml" Requires="v">
                <p:oleObj spid="_x0000_s22568" name="Equation" r:id="rId3" imgW="1295400" imgH="927100" progId="Equation.DSMT4">
                  <p:embed/>
                </p:oleObj>
              </mc:Choice>
              <mc:Fallback>
                <p:oleObj name="Equation" r:id="rId3" imgW="1295400" imgH="927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0864" y="3478678"/>
                        <a:ext cx="2429527" cy="1738779"/>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20</a:t>
            </a:fld>
            <a:endParaRPr lang="en-US" altLang="en-US"/>
          </a:p>
        </p:txBody>
      </p:sp>
      <p:sp>
        <p:nvSpPr>
          <p:cNvPr id="6" name="Rectangle 5"/>
          <p:cNvSpPr/>
          <p:nvPr/>
        </p:nvSpPr>
        <p:spPr>
          <a:xfrm>
            <a:off x="5011264" y="3375212"/>
            <a:ext cx="1219200" cy="1842245"/>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22685" y="4660330"/>
            <a:ext cx="1007779" cy="369332"/>
          </a:xfrm>
          <a:prstGeom prst="rect">
            <a:avLst/>
          </a:prstGeom>
          <a:solidFill>
            <a:schemeClr val="tx2">
              <a:lumMod val="10000"/>
              <a:lumOff val="90000"/>
            </a:schemeClr>
          </a:solidFill>
          <a:ln>
            <a:solidFill>
              <a:schemeClr val="tx2">
                <a:lumMod val="10000"/>
                <a:lumOff val="90000"/>
              </a:schemeClr>
            </a:solidFill>
          </a:ln>
        </p:spPr>
        <p:txBody>
          <a:bodyPr wrap="square" rtlCol="0">
            <a:spAutoFit/>
          </a:bodyPr>
          <a:lstStyle/>
          <a:p>
            <a:pPr algn="ctr"/>
            <a:r>
              <a:rPr lang="en-US" dirty="0">
                <a:solidFill>
                  <a:srgbClr val="FF0000"/>
                </a:solidFill>
              </a:rPr>
              <a:t>(Eq. 11)</a:t>
            </a:r>
          </a:p>
        </p:txBody>
      </p:sp>
    </p:spTree>
    <p:extLst>
      <p:ext uri="{BB962C8B-B14F-4D97-AF65-F5344CB8AC3E}">
        <p14:creationId xmlns:p14="http://schemas.microsoft.com/office/powerpoint/2010/main" val="364128676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2E717-5FE5-4C14-91E4-BF701C304353}" type="datetime1">
              <a:rPr lang="en-US" smtClean="0"/>
              <a:t>12/17/2017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21</a:t>
            </a:fld>
            <a:endParaRPr lang="en-US"/>
          </a:p>
        </p:txBody>
      </p:sp>
      <p:sp>
        <p:nvSpPr>
          <p:cNvPr id="78851" name="Rectangle 2"/>
          <p:cNvSpPr>
            <a:spLocks noGrp="1" noChangeArrowheads="1"/>
          </p:cNvSpPr>
          <p:nvPr>
            <p:ph type="title" idx="4294967295"/>
          </p:nvPr>
        </p:nvSpPr>
        <p:spPr>
          <a:xfrm>
            <a:off x="1176339" y="467520"/>
            <a:ext cx="6799262" cy="1303337"/>
          </a:xfrm>
        </p:spPr>
        <p:txBody>
          <a:bodyPr/>
          <a:lstStyle/>
          <a:p>
            <a:pPr eaLnBrk="1" hangingPunct="1"/>
            <a:r>
              <a:rPr lang="en-US" altLang="en-US" sz="3200" dirty="0"/>
              <a:t>Example 4: </a:t>
            </a:r>
            <a:r>
              <a:rPr lang="en-US" altLang="en-US" sz="3200" b="0" dirty="0"/>
              <a:t>MOSFET Amplifier</a:t>
            </a:r>
          </a:p>
        </p:txBody>
      </p:sp>
      <p:sp>
        <p:nvSpPr>
          <p:cNvPr id="78852" name="Rectangle 3"/>
          <p:cNvSpPr>
            <a:spLocks noGrp="1" noChangeArrowheads="1"/>
          </p:cNvSpPr>
          <p:nvPr>
            <p:ph idx="4294967295"/>
          </p:nvPr>
        </p:nvSpPr>
        <p:spPr>
          <a:xfrm>
            <a:off x="726142" y="2003612"/>
            <a:ext cx="5522258" cy="4181288"/>
          </a:xfrm>
          <a:noFill/>
        </p:spPr>
        <p:txBody>
          <a:bodyPr>
            <a:normAutofit/>
          </a:bodyPr>
          <a:lstStyle/>
          <a:p>
            <a:pPr eaLnBrk="1" hangingPunct="1"/>
            <a:r>
              <a:rPr lang="en-US" altLang="en-US" sz="2000" b="1" dirty="0">
                <a:solidFill>
                  <a:srgbClr val="FF0000"/>
                </a:solidFill>
              </a:rPr>
              <a:t>Problem Statement:</a:t>
            </a:r>
            <a:r>
              <a:rPr lang="en-US" altLang="en-US" sz="2000" dirty="0"/>
              <a:t> Consider the amplifier circuit shown in the figure.  The transistor is specified to have </a:t>
            </a:r>
            <a:r>
              <a:rPr lang="en-US" altLang="en-US" sz="2000" i="1" dirty="0" err="1"/>
              <a:t>V</a:t>
            </a:r>
            <a:r>
              <a:rPr lang="en-US" altLang="en-US" sz="2000" i="1" baseline="-25000" dirty="0" err="1"/>
              <a:t>t</a:t>
            </a:r>
            <a:r>
              <a:rPr lang="en-US" altLang="en-US" sz="2000" dirty="0"/>
              <a:t> = 0.4</a:t>
            </a:r>
            <a:r>
              <a:rPr lang="en-US" altLang="en-US" sz="2000" i="1" dirty="0">
                <a:solidFill>
                  <a:srgbClr val="FF0000"/>
                </a:solidFill>
              </a:rPr>
              <a:t>V</a:t>
            </a:r>
            <a:r>
              <a:rPr lang="en-US" altLang="en-US" sz="2000" dirty="0"/>
              <a:t>, </a:t>
            </a:r>
            <a:r>
              <a:rPr lang="en-US" altLang="en-US" sz="2000" i="1" dirty="0" err="1"/>
              <a:t>k</a:t>
            </a:r>
            <a:r>
              <a:rPr lang="en-US" altLang="en-US" sz="2000" baseline="30000" dirty="0" err="1"/>
              <a:t>’</a:t>
            </a:r>
            <a:r>
              <a:rPr lang="en-US" altLang="en-US" sz="2000" i="1" baseline="-25000" dirty="0" err="1"/>
              <a:t>n</a:t>
            </a:r>
            <a:r>
              <a:rPr lang="en-US" altLang="en-US" sz="2000" dirty="0"/>
              <a:t> = 0.4</a:t>
            </a:r>
            <a:r>
              <a:rPr lang="en-US" altLang="en-US" sz="2000" i="1" dirty="0">
                <a:solidFill>
                  <a:srgbClr val="FF0000"/>
                </a:solidFill>
              </a:rPr>
              <a:t>mA</a:t>
            </a:r>
            <a:r>
              <a:rPr lang="en-US" altLang="en-US" sz="2000" dirty="0">
                <a:solidFill>
                  <a:srgbClr val="FF0000"/>
                </a:solidFill>
              </a:rPr>
              <a:t>/</a:t>
            </a:r>
            <a:r>
              <a:rPr lang="en-US" altLang="en-US" sz="2000" i="1" dirty="0">
                <a:solidFill>
                  <a:srgbClr val="FF0000"/>
                </a:solidFill>
              </a:rPr>
              <a:t>V</a:t>
            </a:r>
            <a:r>
              <a:rPr lang="en-US" altLang="en-US" sz="2000" baseline="30000" dirty="0">
                <a:solidFill>
                  <a:srgbClr val="FF0000"/>
                </a:solidFill>
              </a:rPr>
              <a:t>2</a:t>
            </a:r>
            <a:r>
              <a:rPr lang="en-US" altLang="en-US" sz="2000" dirty="0"/>
              <a:t>, </a:t>
            </a:r>
            <a:r>
              <a:rPr lang="en-US" altLang="en-US" sz="2000" i="1" dirty="0"/>
              <a:t>W</a:t>
            </a:r>
            <a:r>
              <a:rPr lang="en-US" altLang="en-US" sz="2000" dirty="0"/>
              <a:t>/</a:t>
            </a:r>
            <a:r>
              <a:rPr lang="en-US" altLang="en-US" sz="2000" i="1" dirty="0"/>
              <a:t>L</a:t>
            </a:r>
            <a:r>
              <a:rPr lang="en-US" altLang="en-US" sz="2000" dirty="0"/>
              <a:t> = 10, and </a:t>
            </a:r>
            <a:r>
              <a:rPr lang="en-US" altLang="en-US" sz="2000" i="1" dirty="0">
                <a:latin typeface="Symbol" panose="05050102010706020507" pitchFamily="18" charset="2"/>
              </a:rPr>
              <a:t>l</a:t>
            </a:r>
            <a:r>
              <a:rPr lang="en-US" altLang="en-US" sz="2000" dirty="0"/>
              <a:t> = 0.  Also, let </a:t>
            </a:r>
            <a:r>
              <a:rPr lang="en-US" altLang="en-US" sz="2000" i="1" dirty="0"/>
              <a:t>V</a:t>
            </a:r>
            <a:r>
              <a:rPr lang="en-US" altLang="en-US" sz="2000" i="1" baseline="-25000" dirty="0"/>
              <a:t>DD</a:t>
            </a:r>
            <a:r>
              <a:rPr lang="en-US" altLang="en-US" sz="2000" dirty="0"/>
              <a:t> = 1.8</a:t>
            </a:r>
            <a:r>
              <a:rPr lang="en-US" altLang="en-US" sz="2000" i="1" dirty="0">
                <a:solidFill>
                  <a:srgbClr val="FF0000"/>
                </a:solidFill>
              </a:rPr>
              <a:t>V</a:t>
            </a:r>
            <a:r>
              <a:rPr lang="en-US" altLang="en-US" sz="2000" dirty="0"/>
              <a:t>, </a:t>
            </a:r>
            <a:r>
              <a:rPr lang="en-US" altLang="en-US" sz="2000" i="1" dirty="0"/>
              <a:t>R</a:t>
            </a:r>
            <a:r>
              <a:rPr lang="en-US" altLang="en-US" sz="2000" i="1" baseline="-25000" dirty="0"/>
              <a:t>D</a:t>
            </a:r>
            <a:r>
              <a:rPr lang="en-US" altLang="en-US" sz="2000" dirty="0"/>
              <a:t> = 17.5</a:t>
            </a:r>
            <a:r>
              <a:rPr lang="en-US" altLang="en-US" sz="2000" i="1" dirty="0">
                <a:solidFill>
                  <a:srgbClr val="FF0000"/>
                </a:solidFill>
              </a:rPr>
              <a:t>kOhms</a:t>
            </a:r>
            <a:r>
              <a:rPr lang="en-US" altLang="en-US" sz="2000" dirty="0"/>
              <a:t>, and </a:t>
            </a:r>
            <a:r>
              <a:rPr lang="en-US" altLang="en-US" sz="2000" i="1" dirty="0"/>
              <a:t>V</a:t>
            </a:r>
            <a:r>
              <a:rPr lang="en-US" altLang="en-US" sz="2000" i="1" baseline="-25000" dirty="0"/>
              <a:t>GS</a:t>
            </a:r>
            <a:r>
              <a:rPr lang="en-US" altLang="en-US" sz="2000" dirty="0"/>
              <a:t> = 0.6</a:t>
            </a:r>
            <a:r>
              <a:rPr lang="en-US" altLang="en-US" sz="2000" i="1" dirty="0">
                <a:solidFill>
                  <a:srgbClr val="FF0000"/>
                </a:solidFill>
              </a:rPr>
              <a:t>V</a:t>
            </a:r>
            <a:r>
              <a:rPr lang="en-US" altLang="en-US" sz="2000" dirty="0"/>
              <a:t>.</a:t>
            </a:r>
          </a:p>
          <a:p>
            <a:pPr eaLnBrk="1" hangingPunct="1"/>
            <a:r>
              <a:rPr lang="en-US" altLang="en-US" sz="2000" b="1" dirty="0">
                <a:solidFill>
                  <a:srgbClr val="FF0000"/>
                </a:solidFill>
              </a:rPr>
              <a:t>Q(a):</a:t>
            </a:r>
            <a:r>
              <a:rPr lang="en-US" altLang="en-US" sz="2000" dirty="0"/>
              <a:t> For </a:t>
            </a:r>
            <a:r>
              <a:rPr lang="en-US" altLang="en-US" sz="2000" i="1" dirty="0" err="1"/>
              <a:t>v</a:t>
            </a:r>
            <a:r>
              <a:rPr lang="en-US" altLang="en-US" sz="2000" i="1" baseline="-25000" dirty="0" err="1"/>
              <a:t>gs</a:t>
            </a:r>
            <a:r>
              <a:rPr lang="en-US" altLang="en-US" sz="2000" dirty="0"/>
              <a:t> = 0 (and hence </a:t>
            </a:r>
            <a:r>
              <a:rPr lang="en-US" altLang="en-US" sz="2000" i="1" dirty="0" err="1"/>
              <a:t>v</a:t>
            </a:r>
            <a:r>
              <a:rPr lang="en-US" altLang="en-US" sz="2000" i="1" baseline="-25000" dirty="0" err="1"/>
              <a:t>ds</a:t>
            </a:r>
            <a:r>
              <a:rPr lang="en-US" altLang="en-US" sz="2000" dirty="0"/>
              <a:t> = 0), find </a:t>
            </a:r>
            <a:r>
              <a:rPr lang="en-US" altLang="en-US" sz="2000" i="1" dirty="0"/>
              <a:t>V</a:t>
            </a:r>
            <a:r>
              <a:rPr lang="en-US" altLang="en-US" sz="2000" i="1" baseline="-25000" dirty="0"/>
              <a:t>OV</a:t>
            </a:r>
            <a:r>
              <a:rPr lang="en-US" altLang="en-US" sz="2000" dirty="0"/>
              <a:t>, </a:t>
            </a:r>
            <a:r>
              <a:rPr lang="en-US" altLang="en-US" sz="2000" i="1" dirty="0"/>
              <a:t>I</a:t>
            </a:r>
            <a:r>
              <a:rPr lang="en-US" altLang="en-US" sz="2000" i="1" baseline="-25000" dirty="0"/>
              <a:t>D</a:t>
            </a:r>
            <a:r>
              <a:rPr lang="en-US" altLang="en-US" sz="2000" dirty="0"/>
              <a:t>, </a:t>
            </a:r>
            <a:r>
              <a:rPr lang="en-US" altLang="en-US" sz="2000" i="1" dirty="0"/>
              <a:t>V</a:t>
            </a:r>
            <a:r>
              <a:rPr lang="en-US" altLang="en-US" sz="2000" i="1" baseline="-25000" dirty="0"/>
              <a:t>DS</a:t>
            </a:r>
            <a:r>
              <a:rPr lang="en-US" altLang="en-US" sz="2000" dirty="0"/>
              <a:t>, and </a:t>
            </a:r>
            <a:r>
              <a:rPr lang="en-US" altLang="en-US" sz="2000" i="1" dirty="0"/>
              <a:t>A</a:t>
            </a:r>
            <a:r>
              <a:rPr lang="en-US" altLang="en-US" sz="2000" i="1" baseline="-25000" dirty="0"/>
              <a:t>v</a:t>
            </a:r>
            <a:r>
              <a:rPr lang="en-US" altLang="en-US" sz="2000" dirty="0"/>
              <a:t>.</a:t>
            </a:r>
          </a:p>
          <a:p>
            <a:pPr eaLnBrk="1" hangingPunct="1"/>
            <a:r>
              <a:rPr lang="en-US" altLang="en-US" sz="2000" b="1" dirty="0">
                <a:solidFill>
                  <a:srgbClr val="FF0000"/>
                </a:solidFill>
              </a:rPr>
              <a:t>Q(b):</a:t>
            </a:r>
            <a:r>
              <a:rPr lang="en-US" altLang="en-US" sz="2000" dirty="0"/>
              <a:t> What is the maximum symmetrical signal swing allowed at the drain?  Hence, find the maximum allowable amplitude of a sinusoidal </a:t>
            </a:r>
            <a:r>
              <a:rPr lang="en-US" altLang="en-US" sz="2000" i="1" dirty="0" err="1"/>
              <a:t>v</a:t>
            </a:r>
            <a:r>
              <a:rPr lang="en-US" altLang="en-US" sz="2000" i="1" baseline="-25000" dirty="0" err="1"/>
              <a:t>gs</a:t>
            </a:r>
            <a:r>
              <a:rPr lang="en-US" altLang="en-US" sz="2000" dirty="0"/>
              <a:t>.</a:t>
            </a:r>
          </a:p>
        </p:txBody>
      </p:sp>
      <p:pic>
        <p:nvPicPr>
          <p:cNvPr id="788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460625"/>
            <a:ext cx="263207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80703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A45D9C-1786-4CA3-9CCD-8EF3677A05E1}" type="datetime1">
              <a:rPr lang="en-US" smtClean="0"/>
              <a:t>12/17/2017</a:t>
            </a:fld>
            <a:endParaRPr lang="en-US"/>
          </a:p>
        </p:txBody>
      </p:sp>
      <p:sp>
        <p:nvSpPr>
          <p:cNvPr id="5" name="Slide Number Placeholder 4"/>
          <p:cNvSpPr>
            <a:spLocks noGrp="1"/>
          </p:cNvSpPr>
          <p:nvPr>
            <p:ph type="sldNum" sz="quarter" idx="12"/>
          </p:nvPr>
        </p:nvSpPr>
        <p:spPr/>
        <p:txBody>
          <a:bodyPr/>
          <a:lstStyle/>
          <a:p>
            <a:fld id="{1207B782-A207-460B-B11B-32D5F2B19719}" type="slidenum">
              <a:rPr lang="en-US" smtClean="0"/>
              <a:t>22</a:t>
            </a:fld>
            <a:endParaRPr lang="en-US"/>
          </a:p>
        </p:txBody>
      </p:sp>
      <p:sp>
        <p:nvSpPr>
          <p:cNvPr id="2" name="Title 1"/>
          <p:cNvSpPr>
            <a:spLocks noGrp="1"/>
          </p:cNvSpPr>
          <p:nvPr>
            <p:ph type="title" idx="4294967295"/>
          </p:nvPr>
        </p:nvSpPr>
        <p:spPr>
          <a:xfrm>
            <a:off x="1176339" y="512576"/>
            <a:ext cx="6799262" cy="1303337"/>
          </a:xfrm>
        </p:spPr>
        <p:txBody>
          <a:bodyPr/>
          <a:lstStyle/>
          <a:p>
            <a:r>
              <a:rPr lang="en-US" altLang="en-US" dirty="0"/>
              <a:t>Example 4 – Sol</a:t>
            </a:r>
            <a:endParaRPr lang="en-US" dirty="0"/>
          </a:p>
        </p:txBody>
      </p:sp>
      <p:pic>
        <p:nvPicPr>
          <p:cNvPr id="6" name="Picture 5"/>
          <p:cNvPicPr>
            <a:picLocks noChangeAspect="1"/>
          </p:cNvPicPr>
          <p:nvPr/>
        </p:nvPicPr>
        <p:blipFill>
          <a:blip r:embed="rId2"/>
          <a:stretch>
            <a:fillRect/>
          </a:stretch>
        </p:blipFill>
        <p:spPr>
          <a:xfrm>
            <a:off x="655544" y="1670283"/>
            <a:ext cx="7459158" cy="2283151"/>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28649" y="4008457"/>
                <a:ext cx="7627845" cy="523220"/>
              </a:xfrm>
              <a:prstGeom prst="rect">
                <a:avLst/>
              </a:prstGeom>
            </p:spPr>
            <p:txBody>
              <a:bodyPr wrap="square">
                <a:spAutoFit/>
              </a:bodyPr>
              <a:lstStyle/>
              <a:p>
                <a:r>
                  <a:rPr lang="en-US" sz="1400" dirty="0">
                    <a:latin typeface="TimesNewRoman"/>
                  </a:rPr>
                  <a:t>Since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𝑉</m:t>
                        </m:r>
                      </m:e>
                      <m:sub>
                        <m:r>
                          <a:rPr lang="en-US" sz="1400" b="0" i="1" smtClean="0">
                            <a:latin typeface="Cambria Math" panose="02040503050406030204" pitchFamily="18" charset="0"/>
                          </a:rPr>
                          <m:t>𝐷𝑆</m:t>
                        </m:r>
                      </m:sub>
                    </m:sSub>
                  </m:oMath>
                </a14:m>
                <a:r>
                  <a:rPr lang="en-US" sz="1400" dirty="0">
                    <a:latin typeface="TimesNewRoman"/>
                  </a:rPr>
                  <a:t> is greater than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b="0" i="1" smtClean="0">
                            <a:latin typeface="Cambria Math" panose="02040503050406030204" pitchFamily="18" charset="0"/>
                          </a:rPr>
                          <m:t>𝑂𝑉</m:t>
                        </m:r>
                      </m:sub>
                    </m:sSub>
                  </m:oMath>
                </a14:m>
                <a:r>
                  <a:rPr lang="en-US" sz="1400" dirty="0">
                    <a:latin typeface="TimesNewRoman"/>
                  </a:rPr>
                  <a:t>, the transistor is indeed operating in saturation. The voltage gain is given by</a:t>
                </a:r>
                <a:endParaRPr lang="en-US" sz="1400" dirty="0"/>
              </a:p>
            </p:txBody>
          </p:sp>
        </mc:Choice>
        <mc:Fallback xmlns="">
          <p:sp>
            <p:nvSpPr>
              <p:cNvPr id="7" name="Rectangle 6"/>
              <p:cNvSpPr>
                <a:spLocks noRot="1" noChangeAspect="1" noMove="1" noResize="1" noEditPoints="1" noAdjustHandles="1" noChangeArrowheads="1" noChangeShapeType="1" noTextEdit="1"/>
              </p:cNvSpPr>
              <p:nvPr/>
            </p:nvSpPr>
            <p:spPr>
              <a:xfrm>
                <a:off x="628649" y="4008457"/>
                <a:ext cx="7627845" cy="523220"/>
              </a:xfrm>
              <a:prstGeom prst="rect">
                <a:avLst/>
              </a:prstGeom>
              <a:blipFill rotWithShape="0">
                <a:blip r:embed="rId3"/>
                <a:stretch>
                  <a:fillRect l="-240" t="-2353" b="-10588"/>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628649" y="4538382"/>
            <a:ext cx="7498080" cy="1463040"/>
          </a:xfrm>
          <a:prstGeom prst="rect">
            <a:avLst/>
          </a:prstGeom>
        </p:spPr>
      </p:pic>
    </p:spTree>
    <p:extLst>
      <p:ext uri="{BB962C8B-B14F-4D97-AF65-F5344CB8AC3E}">
        <p14:creationId xmlns:p14="http://schemas.microsoft.com/office/powerpoint/2010/main" val="3809441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 4 – Sol, Cont.</a:t>
            </a:r>
            <a:endParaRPr lang="en-US" dirty="0"/>
          </a:p>
        </p:txBody>
      </p:sp>
      <p:sp>
        <p:nvSpPr>
          <p:cNvPr id="4" name="Date Placeholder 3"/>
          <p:cNvSpPr>
            <a:spLocks noGrp="1"/>
          </p:cNvSpPr>
          <p:nvPr>
            <p:ph type="dt" sz="half" idx="10"/>
          </p:nvPr>
        </p:nvSpPr>
        <p:spPr/>
        <p:txBody>
          <a:bodyPr/>
          <a:lstStyle/>
          <a:p>
            <a:fld id="{09A45D9C-1786-4CA3-9CCD-8EF3677A05E1}" type="datetime1">
              <a:rPr lang="en-US" smtClean="0"/>
              <a:t>12/17/2017</a:t>
            </a:fld>
            <a:endParaRPr lang="en-US"/>
          </a:p>
        </p:txBody>
      </p:sp>
      <p:sp>
        <p:nvSpPr>
          <p:cNvPr id="5" name="Slide Number Placeholder 4"/>
          <p:cNvSpPr>
            <a:spLocks noGrp="1"/>
          </p:cNvSpPr>
          <p:nvPr>
            <p:ph type="sldNum" sz="quarter" idx="12"/>
          </p:nvPr>
        </p:nvSpPr>
        <p:spPr/>
        <p:txBody>
          <a:bodyPr/>
          <a:lstStyle/>
          <a:p>
            <a:fld id="{1207B782-A207-460B-B11B-32D5F2B19719}" type="slidenum">
              <a:rPr lang="en-US" smtClean="0"/>
              <a:t>23</a:t>
            </a:fld>
            <a:endParaRPr lang="en-US"/>
          </a:p>
        </p:txBody>
      </p:sp>
      <p:pic>
        <p:nvPicPr>
          <p:cNvPr id="6" name="Picture 5"/>
          <p:cNvPicPr>
            <a:picLocks noChangeAspect="1"/>
          </p:cNvPicPr>
          <p:nvPr/>
        </p:nvPicPr>
        <p:blipFill>
          <a:blip r:embed="rId2"/>
          <a:stretch>
            <a:fillRect/>
          </a:stretch>
        </p:blipFill>
        <p:spPr>
          <a:xfrm>
            <a:off x="628650" y="2614936"/>
            <a:ext cx="7886700" cy="1741351"/>
          </a:xfrm>
          <a:prstGeom prst="rect">
            <a:avLst/>
          </a:prstGeom>
        </p:spPr>
      </p:pic>
      <p:sp>
        <p:nvSpPr>
          <p:cNvPr id="7" name="Rectangle 6"/>
          <p:cNvSpPr/>
          <p:nvPr/>
        </p:nvSpPr>
        <p:spPr>
          <a:xfrm>
            <a:off x="4948518" y="3980325"/>
            <a:ext cx="2420470" cy="362515"/>
          </a:xfrm>
          <a:prstGeom prst="rect">
            <a:avLst/>
          </a:prstGeom>
          <a:solidFill>
            <a:srgbClr val="D1F1FF"/>
          </a:solidFill>
          <a:ln>
            <a:solidFill>
              <a:srgbClr val="D1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869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4" descr="se05F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52663"/>
            <a:ext cx="4349750"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Rectangle 2"/>
          <p:cNvSpPr>
            <a:spLocks noGrp="1" noChangeArrowheads="1"/>
          </p:cNvSpPr>
          <p:nvPr>
            <p:ph type="title"/>
          </p:nvPr>
        </p:nvSpPr>
        <p:spPr>
          <a:xfrm>
            <a:off x="456859" y="533400"/>
            <a:ext cx="4199965" cy="1295400"/>
          </a:xfrm>
        </p:spPr>
        <p:txBody>
          <a:bodyPr>
            <a:normAutofit fontScale="90000"/>
          </a:bodyPr>
          <a:lstStyle/>
          <a:p>
            <a:pPr eaLnBrk="1" hangingPunct="1"/>
            <a:r>
              <a:rPr lang="en-US" altLang="en-US" sz="3200" b="0" dirty="0"/>
              <a:t>4.5.</a:t>
            </a:r>
            <a:r>
              <a:rPr lang="en-US" altLang="en-US" sz="3200" dirty="0"/>
              <a:t> Determining the VTC via Graphical Analysis</a:t>
            </a:r>
          </a:p>
        </p:txBody>
      </p:sp>
      <p:sp>
        <p:nvSpPr>
          <p:cNvPr id="79878" name="Rectangle 6"/>
          <p:cNvSpPr>
            <a:spLocks noGrp="1" noChangeArrowheads="1"/>
          </p:cNvSpPr>
          <p:nvPr>
            <p:ph type="body" sz="half" idx="1"/>
          </p:nvPr>
        </p:nvSpPr>
        <p:spPr>
          <a:xfrm>
            <a:off x="578224" y="2057400"/>
            <a:ext cx="3957236" cy="4038600"/>
          </a:xfrm>
        </p:spPr>
        <p:txBody>
          <a:bodyPr>
            <a:normAutofit/>
          </a:bodyPr>
          <a:lstStyle/>
          <a:p>
            <a:pPr eaLnBrk="1" hangingPunct="1"/>
            <a:r>
              <a:rPr lang="en-US" altLang="en-US" sz="2000" dirty="0">
                <a:solidFill>
                  <a:srgbClr val="FF0000"/>
                </a:solidFill>
              </a:rPr>
              <a:t>Graphical method</a:t>
            </a:r>
            <a:r>
              <a:rPr lang="en-US" altLang="en-US" sz="2000" dirty="0"/>
              <a:t> for determining VTC is shown in </a:t>
            </a:r>
            <a:r>
              <a:rPr lang="en-US" altLang="en-US" sz="2000" dirty="0">
                <a:solidFill>
                  <a:srgbClr val="FF0000"/>
                </a:solidFill>
              </a:rPr>
              <a:t>Figure 31</a:t>
            </a:r>
          </a:p>
          <a:p>
            <a:pPr eaLnBrk="1" hangingPunct="1"/>
            <a:r>
              <a:rPr lang="en-US" altLang="en-US" sz="2000" dirty="0"/>
              <a:t>Rarely used in practice, b/c </a:t>
            </a:r>
            <a:r>
              <a:rPr lang="en-US" altLang="en-US" sz="2000" dirty="0">
                <a:solidFill>
                  <a:srgbClr val="FF0000"/>
                </a:solidFill>
              </a:rPr>
              <a:t>difficult to draw </a:t>
            </a:r>
            <a:r>
              <a:rPr lang="en-US" altLang="en-US" sz="2000" i="1" dirty="0">
                <a:solidFill>
                  <a:srgbClr val="FF0000"/>
                </a:solidFill>
              </a:rPr>
              <a:t>vi</a:t>
            </a:r>
            <a:r>
              <a:rPr lang="en-US" altLang="en-US" sz="2000" dirty="0">
                <a:solidFill>
                  <a:srgbClr val="FF0000"/>
                </a:solidFill>
              </a:rPr>
              <a:t>-relationship.</a:t>
            </a:r>
          </a:p>
          <a:p>
            <a:pPr eaLnBrk="1" hangingPunct="1"/>
            <a:r>
              <a:rPr lang="en-US" altLang="en-US" sz="2000" dirty="0"/>
              <a:t>Based on observation that, for each value of </a:t>
            </a:r>
            <a:r>
              <a:rPr lang="en-US" altLang="en-US" sz="2000" i="1" dirty="0" err="1"/>
              <a:t>v</a:t>
            </a:r>
            <a:r>
              <a:rPr lang="en-US" altLang="en-US" sz="2000" i="1" baseline="-25000" dirty="0" err="1"/>
              <a:t>GS</a:t>
            </a:r>
            <a:r>
              <a:rPr lang="en-US" altLang="en-US" sz="2000" dirty="0"/>
              <a:t>, circuit will </a:t>
            </a:r>
            <a:r>
              <a:rPr lang="en-US" altLang="en-US" sz="2000" dirty="0">
                <a:solidFill>
                  <a:srgbClr val="FF0000"/>
                </a:solidFill>
              </a:rPr>
              <a:t>operate at intersection of </a:t>
            </a:r>
            <a:r>
              <a:rPr lang="en-US" altLang="en-US" sz="2000" i="1" dirty="0" err="1">
                <a:solidFill>
                  <a:srgbClr val="FF0000"/>
                </a:solidFill>
              </a:rPr>
              <a:t>i</a:t>
            </a:r>
            <a:r>
              <a:rPr lang="en-US" altLang="en-US" sz="2000" i="1" baseline="-25000" dirty="0" err="1">
                <a:solidFill>
                  <a:srgbClr val="FF0000"/>
                </a:solidFill>
              </a:rPr>
              <a:t>D</a:t>
            </a:r>
            <a:r>
              <a:rPr lang="en-US" altLang="en-US" sz="2000" dirty="0">
                <a:solidFill>
                  <a:srgbClr val="FF0000"/>
                </a:solidFill>
              </a:rPr>
              <a:t> and </a:t>
            </a:r>
            <a:r>
              <a:rPr lang="en-US" altLang="en-US" sz="2000" i="1" dirty="0" err="1">
                <a:solidFill>
                  <a:srgbClr val="FF0000"/>
                </a:solidFill>
              </a:rPr>
              <a:t>v</a:t>
            </a:r>
            <a:r>
              <a:rPr lang="en-US" altLang="en-US" sz="2000" i="1" baseline="-25000" dirty="0" err="1">
                <a:solidFill>
                  <a:srgbClr val="FF0000"/>
                </a:solidFill>
              </a:rPr>
              <a:t>DS</a:t>
            </a:r>
            <a:r>
              <a:rPr lang="en-US" altLang="en-US" sz="2000" i="1" dirty="0">
                <a:solidFill>
                  <a:srgbClr val="FF0000"/>
                </a:solidFill>
              </a:rPr>
              <a:t>.</a:t>
            </a:r>
            <a:endParaRPr lang="en-US" altLang="en-US" sz="2000" dirty="0">
              <a:solidFill>
                <a:srgbClr val="FF0000"/>
              </a:solidFill>
            </a:endParaRPr>
          </a:p>
        </p:txBody>
      </p:sp>
      <p:graphicFrame>
        <p:nvGraphicFramePr>
          <p:cNvPr id="79888" name="Object 32"/>
          <p:cNvGraphicFramePr>
            <a:graphicFrameLocks noGrp="1" noChangeAspect="1"/>
          </p:cNvGraphicFramePr>
          <p:nvPr>
            <p:ph sz="half" idx="2"/>
            <p:extLst>
              <p:ext uri="{D42A27DB-BD31-4B8C-83A1-F6EECF244321}">
                <p14:modId xmlns:p14="http://schemas.microsoft.com/office/powerpoint/2010/main" val="2341314773"/>
              </p:ext>
            </p:extLst>
          </p:nvPr>
        </p:nvGraphicFramePr>
        <p:xfrm>
          <a:off x="5076825" y="977150"/>
          <a:ext cx="3379788" cy="1031875"/>
        </p:xfrm>
        <a:graphic>
          <a:graphicData uri="http://schemas.openxmlformats.org/presentationml/2006/ole">
            <mc:AlternateContent xmlns:mc="http://schemas.openxmlformats.org/markup-compatibility/2006">
              <mc:Choice xmlns:v="urn:schemas-microsoft-com:vml" Requires="v">
                <p:oleObj spid="_x0000_s24619" name="Equation" r:id="rId4" imgW="1206500" imgH="368300" progId="Equation.DSMT4">
                  <p:embed/>
                </p:oleObj>
              </mc:Choice>
              <mc:Fallback>
                <p:oleObj name="Equation" r:id="rId4" imgW="1206500" imgH="368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977150"/>
                        <a:ext cx="3379788" cy="1031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24</a:t>
            </a:fld>
            <a:endParaRPr lang="en-US" altLang="en-US"/>
          </a:p>
        </p:txBody>
      </p:sp>
      <p:sp>
        <p:nvSpPr>
          <p:cNvPr id="79879" name="Rectangle 2"/>
          <p:cNvSpPr>
            <a:spLocks noChangeArrowheads="1"/>
          </p:cNvSpPr>
          <p:nvPr/>
        </p:nvSpPr>
        <p:spPr bwMode="auto">
          <a:xfrm>
            <a:off x="1225550" y="5935088"/>
            <a:ext cx="769620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b="1" dirty="0"/>
              <a:t>Figure 14: </a:t>
            </a:r>
            <a:r>
              <a:rPr lang="en-US" altLang="en-US" dirty="0"/>
              <a:t>Graphical construction to determine the voltage transfer characteristic of the amplifier in Fig. 13.</a:t>
            </a:r>
          </a:p>
        </p:txBody>
      </p:sp>
      <p:sp>
        <p:nvSpPr>
          <p:cNvPr id="1512458" name="Line 10"/>
          <p:cNvSpPr>
            <a:spLocks noChangeShapeType="1"/>
          </p:cNvSpPr>
          <p:nvPr/>
        </p:nvSpPr>
        <p:spPr bwMode="auto">
          <a:xfrm>
            <a:off x="4724400" y="3581400"/>
            <a:ext cx="3124200" cy="2133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2467" name="Oval 19"/>
          <p:cNvSpPr>
            <a:spLocks noChangeArrowheads="1"/>
          </p:cNvSpPr>
          <p:nvPr/>
        </p:nvSpPr>
        <p:spPr bwMode="auto">
          <a:xfrm>
            <a:off x="4876800" y="3657600"/>
            <a:ext cx="76200" cy="76200"/>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sp>
        <p:nvSpPr>
          <p:cNvPr id="1512468" name="Oval 20"/>
          <p:cNvSpPr>
            <a:spLocks noChangeArrowheads="1"/>
          </p:cNvSpPr>
          <p:nvPr/>
        </p:nvSpPr>
        <p:spPr bwMode="auto">
          <a:xfrm>
            <a:off x="5105400" y="3810000"/>
            <a:ext cx="76200" cy="76200"/>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sp>
        <p:nvSpPr>
          <p:cNvPr id="1512469" name="Oval 21"/>
          <p:cNvSpPr>
            <a:spLocks noChangeArrowheads="1"/>
          </p:cNvSpPr>
          <p:nvPr/>
        </p:nvSpPr>
        <p:spPr bwMode="auto">
          <a:xfrm>
            <a:off x="5334000" y="3962400"/>
            <a:ext cx="76200" cy="76200"/>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sp>
        <p:nvSpPr>
          <p:cNvPr id="1512470" name="Oval 22"/>
          <p:cNvSpPr>
            <a:spLocks noChangeArrowheads="1"/>
          </p:cNvSpPr>
          <p:nvPr/>
        </p:nvSpPr>
        <p:spPr bwMode="auto">
          <a:xfrm>
            <a:off x="5638800" y="4191000"/>
            <a:ext cx="76200" cy="76200"/>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sp>
        <p:nvSpPr>
          <p:cNvPr id="1512471" name="Oval 23"/>
          <p:cNvSpPr>
            <a:spLocks noChangeArrowheads="1"/>
          </p:cNvSpPr>
          <p:nvPr/>
        </p:nvSpPr>
        <p:spPr bwMode="auto">
          <a:xfrm>
            <a:off x="6553200" y="4800600"/>
            <a:ext cx="76200" cy="76200"/>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sp>
        <p:nvSpPr>
          <p:cNvPr id="1512472" name="Oval 24"/>
          <p:cNvSpPr>
            <a:spLocks noChangeArrowheads="1"/>
          </p:cNvSpPr>
          <p:nvPr/>
        </p:nvSpPr>
        <p:spPr bwMode="auto">
          <a:xfrm>
            <a:off x="7239000" y="5257800"/>
            <a:ext cx="76200" cy="76200"/>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sp>
        <p:nvSpPr>
          <p:cNvPr id="1512477" name="Text Box 29"/>
          <p:cNvSpPr txBox="1">
            <a:spLocks noChangeArrowheads="1"/>
          </p:cNvSpPr>
          <p:nvPr/>
        </p:nvSpPr>
        <p:spPr bwMode="auto">
          <a:xfrm rot="2091467">
            <a:off x="4876800" y="3670300"/>
            <a:ext cx="3886200" cy="825500"/>
          </a:xfrm>
          <a:prstGeom prst="rect">
            <a:avLst/>
          </a:prstGeom>
          <a:solidFill>
            <a:srgbClr val="FFFF99"/>
          </a:solidFill>
          <a:ln w="31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2400" b="1">
                <a:solidFill>
                  <a:srgbClr val="FF0000"/>
                </a:solidFill>
              </a:rPr>
              <a:t>note:</a:t>
            </a:r>
            <a:r>
              <a:rPr lang="en-US" altLang="en-US" sz="2400">
                <a:solidFill>
                  <a:srgbClr val="FF0000"/>
                </a:solidFill>
              </a:rPr>
              <a:t> that slope of load line is dependent on -1/</a:t>
            </a:r>
            <a:r>
              <a:rPr lang="en-US" altLang="en-US" sz="2400" i="1">
                <a:solidFill>
                  <a:srgbClr val="FF0000"/>
                </a:solidFill>
              </a:rPr>
              <a:t>R</a:t>
            </a:r>
            <a:r>
              <a:rPr lang="en-US" altLang="en-US" sz="2400" i="1" baseline="-25000">
                <a:solidFill>
                  <a:srgbClr val="FF0000"/>
                </a:solidFill>
              </a:rPr>
              <a:t>D</a:t>
            </a:r>
            <a:endParaRPr lang="en-US" altLang="en-US" sz="2400" b="1" i="1" baseline="-25000">
              <a:solidFill>
                <a:srgbClr val="FF0000"/>
              </a:solidFill>
            </a:endParaRPr>
          </a:p>
        </p:txBody>
      </p:sp>
      <p:sp>
        <p:nvSpPr>
          <p:cNvPr id="17" name="TextBox 16"/>
          <p:cNvSpPr txBox="1"/>
          <p:nvPr/>
        </p:nvSpPr>
        <p:spPr>
          <a:xfrm>
            <a:off x="4876800" y="1246643"/>
            <a:ext cx="1581150" cy="369332"/>
          </a:xfrm>
          <a:prstGeom prst="rect">
            <a:avLst/>
          </a:prstGeom>
          <a:solidFill>
            <a:schemeClr val="tx2">
              <a:lumMod val="10000"/>
              <a:lumOff val="90000"/>
            </a:schemeClr>
          </a:solidFill>
          <a:ln>
            <a:solidFill>
              <a:schemeClr val="tx2">
                <a:lumMod val="10000"/>
                <a:lumOff val="90000"/>
              </a:schemeClr>
            </a:solidFill>
          </a:ln>
        </p:spPr>
        <p:txBody>
          <a:bodyPr wrap="square" rtlCol="0">
            <a:spAutoFit/>
          </a:bodyPr>
          <a:lstStyle/>
          <a:p>
            <a:pPr algn="ctr"/>
            <a:r>
              <a:rPr lang="en-US" dirty="0">
                <a:solidFill>
                  <a:srgbClr val="FF0000"/>
                </a:solidFill>
              </a:rPr>
              <a:t>(Eq. 12)</a:t>
            </a:r>
          </a:p>
        </p:txBody>
      </p:sp>
    </p:spTree>
    <p:extLst>
      <p:ext uri="{BB962C8B-B14F-4D97-AF65-F5344CB8AC3E}">
        <p14:creationId xmlns:p14="http://schemas.microsoft.com/office/powerpoint/2010/main" val="131985212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12458"/>
                                        </p:tgtEl>
                                        <p:attrNameLst>
                                          <p:attrName>style.visibility</p:attrName>
                                        </p:attrNameLst>
                                      </p:cBhvr>
                                      <p:to>
                                        <p:strVal val="visible"/>
                                      </p:to>
                                    </p:set>
                                    <p:animEffect transition="in" filter="fade">
                                      <p:cBhvr>
                                        <p:cTn id="7" dur="500"/>
                                        <p:tgtEl>
                                          <p:spTgt spid="151245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12467"/>
                                        </p:tgtEl>
                                        <p:attrNameLst>
                                          <p:attrName>style.visibility</p:attrName>
                                        </p:attrNameLst>
                                      </p:cBhvr>
                                      <p:to>
                                        <p:strVal val="visible"/>
                                      </p:to>
                                    </p:set>
                                    <p:animEffect transition="in" filter="fade">
                                      <p:cBhvr>
                                        <p:cTn id="11" dur="500"/>
                                        <p:tgtEl>
                                          <p:spTgt spid="1512467"/>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12468"/>
                                        </p:tgtEl>
                                        <p:attrNameLst>
                                          <p:attrName>style.visibility</p:attrName>
                                        </p:attrNameLst>
                                      </p:cBhvr>
                                      <p:to>
                                        <p:strVal val="visible"/>
                                      </p:to>
                                    </p:set>
                                    <p:animEffect transition="in" filter="fade">
                                      <p:cBhvr>
                                        <p:cTn id="15" dur="500"/>
                                        <p:tgtEl>
                                          <p:spTgt spid="1512468"/>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12469"/>
                                        </p:tgtEl>
                                        <p:attrNameLst>
                                          <p:attrName>style.visibility</p:attrName>
                                        </p:attrNameLst>
                                      </p:cBhvr>
                                      <p:to>
                                        <p:strVal val="visible"/>
                                      </p:to>
                                    </p:set>
                                    <p:animEffect transition="in" filter="fade">
                                      <p:cBhvr>
                                        <p:cTn id="19" dur="500"/>
                                        <p:tgtEl>
                                          <p:spTgt spid="1512469"/>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12470"/>
                                        </p:tgtEl>
                                        <p:attrNameLst>
                                          <p:attrName>style.visibility</p:attrName>
                                        </p:attrNameLst>
                                      </p:cBhvr>
                                      <p:to>
                                        <p:strVal val="visible"/>
                                      </p:to>
                                    </p:set>
                                    <p:animEffect transition="in" filter="fade">
                                      <p:cBhvr>
                                        <p:cTn id="23" dur="500"/>
                                        <p:tgtEl>
                                          <p:spTgt spid="1512470"/>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12471"/>
                                        </p:tgtEl>
                                        <p:attrNameLst>
                                          <p:attrName>style.visibility</p:attrName>
                                        </p:attrNameLst>
                                      </p:cBhvr>
                                      <p:to>
                                        <p:strVal val="visible"/>
                                      </p:to>
                                    </p:set>
                                    <p:animEffect transition="in" filter="fade">
                                      <p:cBhvr>
                                        <p:cTn id="27" dur="500"/>
                                        <p:tgtEl>
                                          <p:spTgt spid="1512471"/>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12472"/>
                                        </p:tgtEl>
                                        <p:attrNameLst>
                                          <p:attrName>style.visibility</p:attrName>
                                        </p:attrNameLst>
                                      </p:cBhvr>
                                      <p:to>
                                        <p:strVal val="visible"/>
                                      </p:to>
                                    </p:set>
                                    <p:animEffect transition="in" filter="fade">
                                      <p:cBhvr>
                                        <p:cTn id="31" dur="500"/>
                                        <p:tgtEl>
                                          <p:spTgt spid="1512472"/>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12477"/>
                                        </p:tgtEl>
                                        <p:attrNameLst>
                                          <p:attrName>style.visibility</p:attrName>
                                        </p:attrNameLst>
                                      </p:cBhvr>
                                      <p:to>
                                        <p:strVal val="visible"/>
                                      </p:to>
                                    </p:set>
                                    <p:animEffect transition="in" filter="fade">
                                      <p:cBhvr>
                                        <p:cTn id="35" dur="500"/>
                                        <p:tgtEl>
                                          <p:spTgt spid="1512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2458" grpId="0" animBg="1"/>
      <p:bldP spid="1512467" grpId="0" animBg="1"/>
      <p:bldP spid="1512468" grpId="0" animBg="1"/>
      <p:bldP spid="1512469" grpId="0" animBg="1"/>
      <p:bldP spid="1512470" grpId="0" animBg="1"/>
      <p:bldP spid="1512471" grpId="0" animBg="1"/>
      <p:bldP spid="1512472" grpId="0" animBg="1"/>
      <p:bldP spid="151247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4" descr="se05F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52663"/>
            <a:ext cx="4349750"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4"/>
          <p:cNvSpPr>
            <a:spLocks noGrp="1" noChangeArrowheads="1"/>
          </p:cNvSpPr>
          <p:nvPr>
            <p:ph type="title"/>
          </p:nvPr>
        </p:nvSpPr>
        <p:spPr>
          <a:xfrm>
            <a:off x="528918" y="576263"/>
            <a:ext cx="4092388" cy="1295400"/>
          </a:xfrm>
        </p:spPr>
        <p:txBody>
          <a:bodyPr>
            <a:normAutofit fontScale="90000"/>
          </a:bodyPr>
          <a:lstStyle/>
          <a:p>
            <a:pPr eaLnBrk="1" hangingPunct="1"/>
            <a:r>
              <a:rPr lang="en-US" altLang="en-US" sz="3200" b="0" dirty="0"/>
              <a:t>4.5.</a:t>
            </a:r>
            <a:r>
              <a:rPr lang="en-US" altLang="en-US" sz="3200" dirty="0"/>
              <a:t> Determining the VTC via Graphical Analysis</a:t>
            </a:r>
          </a:p>
        </p:txBody>
      </p:sp>
      <p:sp>
        <p:nvSpPr>
          <p:cNvPr id="80901" name="Rectangle 5"/>
          <p:cNvSpPr>
            <a:spLocks noGrp="1" noChangeArrowheads="1"/>
          </p:cNvSpPr>
          <p:nvPr>
            <p:ph type="body" sz="half" idx="1"/>
          </p:nvPr>
        </p:nvSpPr>
        <p:spPr>
          <a:xfrm>
            <a:off x="766482" y="2070847"/>
            <a:ext cx="3691218" cy="4079128"/>
          </a:xfrm>
          <a:noFill/>
        </p:spPr>
        <p:txBody>
          <a:bodyPr>
            <a:normAutofit/>
          </a:bodyPr>
          <a:lstStyle/>
          <a:p>
            <a:pPr eaLnBrk="1" hangingPunct="1"/>
            <a:r>
              <a:rPr lang="en-US" altLang="en-US" sz="2000">
                <a:solidFill>
                  <a:srgbClr val="FF0000"/>
                </a:solidFill>
              </a:rPr>
              <a:t>point A</a:t>
            </a:r>
            <a:r>
              <a:rPr lang="en-US" altLang="en-US" sz="2000"/>
              <a:t> – where </a:t>
            </a:r>
            <a:r>
              <a:rPr lang="en-US" altLang="en-US" sz="2000" i="1"/>
              <a:t>v</a:t>
            </a:r>
            <a:r>
              <a:rPr lang="en-US" altLang="en-US" sz="2000" i="1" baseline="-25000"/>
              <a:t>GS</a:t>
            </a:r>
            <a:r>
              <a:rPr lang="en-US" altLang="en-US" sz="2000"/>
              <a:t> = </a:t>
            </a:r>
            <a:r>
              <a:rPr lang="en-US" altLang="en-US" sz="2000" i="1"/>
              <a:t>V</a:t>
            </a:r>
            <a:r>
              <a:rPr lang="en-US" altLang="en-US" sz="2000" i="1" baseline="-25000"/>
              <a:t>t</a:t>
            </a:r>
          </a:p>
          <a:p>
            <a:pPr eaLnBrk="1" hangingPunct="1"/>
            <a:r>
              <a:rPr lang="en-US" altLang="en-US" sz="2000">
                <a:solidFill>
                  <a:srgbClr val="FF0000"/>
                </a:solidFill>
              </a:rPr>
              <a:t>point Q</a:t>
            </a:r>
            <a:r>
              <a:rPr lang="en-US" altLang="en-US" sz="2000"/>
              <a:t> – where MOSFET may be biased for amplifier operation</a:t>
            </a:r>
          </a:p>
          <a:p>
            <a:pPr lvl="1" eaLnBrk="1" hangingPunct="1"/>
            <a:r>
              <a:rPr lang="en-US" altLang="en-US" sz="2400" i="1"/>
              <a:t>v</a:t>
            </a:r>
            <a:r>
              <a:rPr lang="en-US" altLang="en-US" sz="2400" i="1" baseline="-25000"/>
              <a:t>GS</a:t>
            </a:r>
            <a:r>
              <a:rPr lang="en-US" altLang="en-US" sz="2400"/>
              <a:t> = </a:t>
            </a:r>
            <a:r>
              <a:rPr lang="en-US" altLang="en-US" sz="2400" i="1"/>
              <a:t>V</a:t>
            </a:r>
            <a:r>
              <a:rPr lang="en-US" altLang="en-US" sz="2400" i="1" baseline="-25000"/>
              <a:t>GS</a:t>
            </a:r>
            <a:r>
              <a:rPr lang="en-US" altLang="en-US" sz="2400"/>
              <a:t>,</a:t>
            </a:r>
            <a:r>
              <a:rPr lang="en-US" altLang="en-US" sz="2400" i="1"/>
              <a:t> v</a:t>
            </a:r>
            <a:r>
              <a:rPr lang="en-US" altLang="en-US" sz="2400" i="1" baseline="-25000"/>
              <a:t>DS</a:t>
            </a:r>
            <a:r>
              <a:rPr lang="en-US" altLang="en-US" sz="2400"/>
              <a:t> =</a:t>
            </a:r>
            <a:r>
              <a:rPr lang="en-US" altLang="en-US" sz="2400" i="1"/>
              <a:t> V</a:t>
            </a:r>
            <a:r>
              <a:rPr lang="en-US" altLang="en-US" sz="2400" i="1" baseline="-25000"/>
              <a:t>DS</a:t>
            </a:r>
          </a:p>
          <a:p>
            <a:pPr eaLnBrk="1" hangingPunct="1"/>
            <a:r>
              <a:rPr lang="en-US" altLang="en-US" sz="2000">
                <a:solidFill>
                  <a:srgbClr val="FF0000"/>
                </a:solidFill>
              </a:rPr>
              <a:t>point B</a:t>
            </a:r>
            <a:r>
              <a:rPr lang="en-US" altLang="en-US" sz="2000"/>
              <a:t> – where MOSFET leaves saturation / enters triode</a:t>
            </a:r>
          </a:p>
          <a:p>
            <a:pPr eaLnBrk="1" hangingPunct="1"/>
            <a:r>
              <a:rPr lang="en-US" altLang="en-US" sz="2000">
                <a:solidFill>
                  <a:srgbClr val="FF0000"/>
                </a:solidFill>
              </a:rPr>
              <a:t>point C</a:t>
            </a:r>
            <a:r>
              <a:rPr lang="en-US" altLang="en-US" sz="2000"/>
              <a:t> – where MOSFET is deep in triode region and </a:t>
            </a:r>
            <a:r>
              <a:rPr lang="en-US" altLang="en-US" sz="2000" i="1"/>
              <a:t>v</a:t>
            </a:r>
            <a:r>
              <a:rPr lang="en-US" altLang="en-US" sz="2000" i="1" baseline="-25000"/>
              <a:t>GS</a:t>
            </a:r>
            <a:r>
              <a:rPr lang="en-US" altLang="en-US" sz="2000"/>
              <a:t> = </a:t>
            </a:r>
            <a:r>
              <a:rPr lang="en-US" altLang="en-US" sz="2000" i="1"/>
              <a:t>V</a:t>
            </a:r>
            <a:r>
              <a:rPr lang="en-US" altLang="en-US" sz="2000" i="1" baseline="-25000"/>
              <a:t>DD</a:t>
            </a:r>
          </a:p>
        </p:txBody>
      </p:sp>
      <p:sp>
        <p:nvSpPr>
          <p:cNvPr id="2" name="Slide Number Placeholder 1"/>
          <p:cNvSpPr>
            <a:spLocks noGrp="1"/>
          </p:cNvSpPr>
          <p:nvPr>
            <p:ph type="sldNum" sz="quarter" idx="11"/>
          </p:nvPr>
        </p:nvSpPr>
        <p:spPr/>
        <p:txBody>
          <a:bodyPr/>
          <a:lstStyle/>
          <a:p>
            <a:fld id="{AAC9B2A6-4B6E-40F3-B613-7884026E9B75}" type="slidenum">
              <a:rPr lang="en-US" altLang="en-US" smtClean="0"/>
              <a:pPr/>
              <a:t>25</a:t>
            </a:fld>
            <a:endParaRPr lang="en-US" altLang="en-US"/>
          </a:p>
        </p:txBody>
      </p:sp>
      <p:sp>
        <p:nvSpPr>
          <p:cNvPr id="80902" name="Line 19"/>
          <p:cNvSpPr>
            <a:spLocks noChangeShapeType="1"/>
          </p:cNvSpPr>
          <p:nvPr/>
        </p:nvSpPr>
        <p:spPr bwMode="auto">
          <a:xfrm flipH="1">
            <a:off x="4953000" y="685800"/>
            <a:ext cx="1752600" cy="2819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3" name="Line 20"/>
          <p:cNvSpPr>
            <a:spLocks noChangeShapeType="1"/>
          </p:cNvSpPr>
          <p:nvPr/>
        </p:nvSpPr>
        <p:spPr bwMode="auto">
          <a:xfrm>
            <a:off x="6705600" y="685800"/>
            <a:ext cx="1143000" cy="4876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4" name="Text Box 16"/>
          <p:cNvSpPr txBox="1">
            <a:spLocks noChangeArrowheads="1"/>
          </p:cNvSpPr>
          <p:nvPr/>
        </p:nvSpPr>
        <p:spPr bwMode="auto">
          <a:xfrm>
            <a:off x="4419600" y="228600"/>
            <a:ext cx="4495800" cy="860425"/>
          </a:xfrm>
          <a:prstGeom prst="rect">
            <a:avLst/>
          </a:prstGeom>
          <a:solidFill>
            <a:srgbClr val="FFFF99"/>
          </a:solidFill>
          <a:ln w="38100">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2400">
                <a:solidFill>
                  <a:srgbClr val="FF0000"/>
                </a:solidFill>
              </a:rPr>
              <a:t>Points </a:t>
            </a:r>
            <a:r>
              <a:rPr lang="en-US" altLang="en-US" sz="2400" i="1">
                <a:solidFill>
                  <a:srgbClr val="FF0000"/>
                </a:solidFill>
              </a:rPr>
              <a:t>A </a:t>
            </a:r>
            <a:r>
              <a:rPr lang="en-US" altLang="en-US" sz="2400">
                <a:solidFill>
                  <a:srgbClr val="FF0000"/>
                </a:solidFill>
              </a:rPr>
              <a:t>(open) and </a:t>
            </a:r>
            <a:r>
              <a:rPr lang="en-US" altLang="en-US" sz="2400" i="1">
                <a:solidFill>
                  <a:srgbClr val="FF0000"/>
                </a:solidFill>
              </a:rPr>
              <a:t>C</a:t>
            </a:r>
            <a:r>
              <a:rPr lang="en-US" altLang="en-US" sz="2400">
                <a:solidFill>
                  <a:srgbClr val="FF0000"/>
                </a:solidFill>
              </a:rPr>
              <a:t> (closed) are suitable for switch applications</a:t>
            </a:r>
            <a:endParaRPr lang="en-US" altLang="en-US" sz="2400" b="1">
              <a:solidFill>
                <a:srgbClr val="FF0000"/>
              </a:solidFill>
            </a:endParaRPr>
          </a:p>
        </p:txBody>
      </p:sp>
      <p:sp>
        <p:nvSpPr>
          <p:cNvPr id="80905" name="Line 21"/>
          <p:cNvSpPr>
            <a:spLocks noChangeShapeType="1"/>
          </p:cNvSpPr>
          <p:nvPr/>
        </p:nvSpPr>
        <p:spPr bwMode="auto">
          <a:xfrm flipH="1" flipV="1">
            <a:off x="6629400" y="5029200"/>
            <a:ext cx="76200" cy="1219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6" name="Text Box 17"/>
          <p:cNvSpPr txBox="1">
            <a:spLocks noChangeArrowheads="1"/>
          </p:cNvSpPr>
          <p:nvPr/>
        </p:nvSpPr>
        <p:spPr bwMode="auto">
          <a:xfrm>
            <a:off x="4419600" y="5791200"/>
            <a:ext cx="4495800" cy="860425"/>
          </a:xfrm>
          <a:prstGeom prst="rect">
            <a:avLst/>
          </a:prstGeom>
          <a:solidFill>
            <a:srgbClr val="FFFF99"/>
          </a:solidFill>
          <a:ln w="38100">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2400" dirty="0">
                <a:solidFill>
                  <a:srgbClr val="FF0000"/>
                </a:solidFill>
              </a:rPr>
              <a:t>Point </a:t>
            </a:r>
            <a:r>
              <a:rPr lang="en-US" altLang="en-US" sz="2400" i="1" dirty="0">
                <a:solidFill>
                  <a:srgbClr val="FF0000"/>
                </a:solidFill>
              </a:rPr>
              <a:t>Q</a:t>
            </a:r>
            <a:r>
              <a:rPr lang="en-US" altLang="en-US" sz="2400" dirty="0">
                <a:solidFill>
                  <a:srgbClr val="FF0000"/>
                </a:solidFill>
              </a:rPr>
              <a:t> is suitable for amplifier applications</a:t>
            </a:r>
            <a:endParaRPr lang="en-US" altLang="en-US" sz="2400" b="1" dirty="0">
              <a:solidFill>
                <a:srgbClr val="FF0000"/>
              </a:solidFill>
            </a:endParaRPr>
          </a:p>
        </p:txBody>
      </p:sp>
    </p:spTree>
    <p:extLst>
      <p:ext uri="{BB962C8B-B14F-4D97-AF65-F5344CB8AC3E}">
        <p14:creationId xmlns:p14="http://schemas.microsoft.com/office/powerpoint/2010/main" val="218331495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p:cNvSpPr>
            <a:spLocks noGrp="1" noChangeArrowheads="1"/>
          </p:cNvSpPr>
          <p:nvPr>
            <p:ph type="title"/>
          </p:nvPr>
        </p:nvSpPr>
        <p:spPr/>
        <p:txBody>
          <a:bodyPr/>
          <a:lstStyle/>
          <a:p>
            <a:pPr eaLnBrk="1" hangingPunct="1"/>
            <a:r>
              <a:rPr lang="en-US" altLang="en-US" sz="3200" b="0" dirty="0"/>
              <a:t>4.5.</a:t>
            </a:r>
            <a:r>
              <a:rPr lang="en-US" altLang="en-US" sz="3200" dirty="0"/>
              <a:t> Determining the VTC via Graphical Analysis</a:t>
            </a:r>
          </a:p>
        </p:txBody>
      </p:sp>
      <p:sp>
        <p:nvSpPr>
          <p:cNvPr id="2" name="Date Placeholder 1"/>
          <p:cNvSpPr>
            <a:spLocks noGrp="1"/>
          </p:cNvSpPr>
          <p:nvPr>
            <p:ph type="dt" sz="half" idx="10"/>
          </p:nvPr>
        </p:nvSpPr>
        <p:spPr/>
        <p:txBody>
          <a:bodyPr/>
          <a:lstStyle/>
          <a:p>
            <a:fld id="{B9F73081-7322-402E-99ED-B66415D44957}" type="datetime1">
              <a:rPr lang="en-US" smtClean="0"/>
              <a:t>12/17/2017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26</a:t>
            </a:fld>
            <a:endParaRPr lang="en-US"/>
          </a:p>
        </p:txBody>
      </p:sp>
      <p:pic>
        <p:nvPicPr>
          <p:cNvPr id="81925" name="Picture 4" descr="se05F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200" y="2055813"/>
            <a:ext cx="50546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Rectangle 2"/>
          <p:cNvSpPr>
            <a:spLocks noChangeArrowheads="1"/>
          </p:cNvSpPr>
          <p:nvPr/>
        </p:nvSpPr>
        <p:spPr bwMode="auto">
          <a:xfrm>
            <a:off x="623047" y="5414870"/>
            <a:ext cx="7700682"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b="1" dirty="0"/>
              <a:t>Figure 15: </a:t>
            </a:r>
            <a:r>
              <a:rPr lang="en-US" altLang="en-US" dirty="0"/>
              <a:t>Operation of the MOSFET in Figure 13 as a switch: </a:t>
            </a:r>
            <a:r>
              <a:rPr lang="en-US" altLang="en-US" b="1" dirty="0"/>
              <a:t>(a) </a:t>
            </a:r>
            <a:r>
              <a:rPr lang="en-US" altLang="en-US" dirty="0"/>
              <a:t>Open, corresponding to point A in Figure 14; </a:t>
            </a:r>
            <a:r>
              <a:rPr lang="en-US" altLang="en-US" b="1" dirty="0"/>
              <a:t>(b) </a:t>
            </a:r>
            <a:r>
              <a:rPr lang="en-US" altLang="en-US" dirty="0"/>
              <a:t>Closed, corresponding to point C in Figure 14. The closure resistance is approximately equal to </a:t>
            </a:r>
            <a:r>
              <a:rPr lang="en-US" altLang="en-US" i="1" dirty="0" err="1"/>
              <a:t>r</a:t>
            </a:r>
            <a:r>
              <a:rPr lang="en-US" altLang="en-US" i="1" baseline="-25000" dirty="0" err="1"/>
              <a:t>DS</a:t>
            </a:r>
            <a:r>
              <a:rPr lang="en-US" altLang="en-US" i="1" dirty="0"/>
              <a:t> </a:t>
            </a:r>
            <a:r>
              <a:rPr lang="en-US" altLang="en-US" dirty="0"/>
              <a:t>because </a:t>
            </a:r>
            <a:r>
              <a:rPr lang="en-US" altLang="en-US" i="1" dirty="0"/>
              <a:t>V</a:t>
            </a:r>
            <a:r>
              <a:rPr lang="en-US" altLang="en-US" i="1" baseline="-25000" dirty="0"/>
              <a:t>DS</a:t>
            </a:r>
            <a:r>
              <a:rPr lang="en-US" altLang="en-US" i="1" dirty="0"/>
              <a:t> </a:t>
            </a:r>
            <a:r>
              <a:rPr lang="en-US" altLang="en-US" dirty="0"/>
              <a:t>is usually very small.</a:t>
            </a:r>
          </a:p>
        </p:txBody>
      </p:sp>
    </p:spTree>
    <p:extLst>
      <p:ext uri="{BB962C8B-B14F-4D97-AF65-F5344CB8AC3E}">
        <p14:creationId xmlns:p14="http://schemas.microsoft.com/office/powerpoint/2010/main" val="320734935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p:txBody>
          <a:bodyPr/>
          <a:lstStyle/>
          <a:p>
            <a:pPr eaLnBrk="1" hangingPunct="1"/>
            <a:r>
              <a:rPr lang="en-US" altLang="en-US" sz="3200" b="0" dirty="0"/>
              <a:t>5. </a:t>
            </a:r>
            <a:r>
              <a:rPr lang="en-US" altLang="en-US" sz="3200" dirty="0"/>
              <a:t>Small-Signal Operation and Models</a:t>
            </a:r>
          </a:p>
        </p:txBody>
      </p:sp>
      <p:sp>
        <p:nvSpPr>
          <p:cNvPr id="87044" name="AutoShape 4"/>
          <p:cNvSpPr>
            <a:spLocks noGrp="1" noChangeAspect="1" noChangeArrowheads="1"/>
          </p:cNvSpPr>
          <p:nvPr>
            <p:ph sz="half" idx="1"/>
          </p:nvPr>
        </p:nvSpPr>
        <p:spPr/>
        <p:txBody>
          <a:bodyPr>
            <a:normAutofit fontScale="85000" lnSpcReduction="20000"/>
          </a:bodyPr>
          <a:lstStyle/>
          <a:p>
            <a:pPr eaLnBrk="1" hangingPunct="1"/>
            <a:r>
              <a:rPr lang="en-US" altLang="en-US" sz="2400"/>
              <a:t>Previously it was stated that </a:t>
            </a:r>
            <a:r>
              <a:rPr lang="en-US" altLang="en-US" sz="2400">
                <a:solidFill>
                  <a:srgbClr val="FF0000"/>
                </a:solidFill>
              </a:rPr>
              <a:t>linear amplification may be obtained from MOSFET </a:t>
            </a:r>
            <a:r>
              <a:rPr lang="en-US" altLang="en-US" sz="2400"/>
              <a:t>via…</a:t>
            </a:r>
          </a:p>
          <a:p>
            <a:pPr lvl="1" eaLnBrk="1" hangingPunct="1"/>
            <a:r>
              <a:rPr lang="en-US" altLang="en-US"/>
              <a:t>Operation in </a:t>
            </a:r>
            <a:r>
              <a:rPr lang="en-US" altLang="en-US">
                <a:solidFill>
                  <a:srgbClr val="FF0000"/>
                </a:solidFill>
              </a:rPr>
              <a:t>saturation</a:t>
            </a:r>
            <a:r>
              <a:rPr lang="en-US" altLang="en-US"/>
              <a:t> region</a:t>
            </a:r>
          </a:p>
          <a:p>
            <a:pPr lvl="1" eaLnBrk="1" hangingPunct="1"/>
            <a:r>
              <a:rPr lang="en-US" altLang="en-US"/>
              <a:t>Utilization of</a:t>
            </a:r>
            <a:r>
              <a:rPr lang="en-US" altLang="en-US">
                <a:solidFill>
                  <a:srgbClr val="FF0000"/>
                </a:solidFill>
              </a:rPr>
              <a:t> small-input</a:t>
            </a:r>
          </a:p>
          <a:p>
            <a:pPr eaLnBrk="1" hangingPunct="1"/>
            <a:r>
              <a:rPr lang="en-US" altLang="en-US" sz="2400"/>
              <a:t>This section will explore </a:t>
            </a:r>
            <a:r>
              <a:rPr lang="en-US" altLang="en-US" sz="2400">
                <a:solidFill>
                  <a:srgbClr val="FF0000"/>
                </a:solidFill>
              </a:rPr>
              <a:t>small-signal operation</a:t>
            </a:r>
            <a:r>
              <a:rPr lang="en-US" altLang="en-US" sz="2400"/>
              <a:t> in detail</a:t>
            </a:r>
          </a:p>
          <a:p>
            <a:pPr lvl="1" eaLnBrk="1" hangingPunct="1"/>
            <a:r>
              <a:rPr lang="en-US" altLang="en-US"/>
              <a:t>Note the </a:t>
            </a:r>
            <a:r>
              <a:rPr lang="en-US" altLang="en-US">
                <a:solidFill>
                  <a:srgbClr val="FF0000"/>
                </a:solidFill>
              </a:rPr>
              <a:t>conceptual amplifier </a:t>
            </a:r>
            <a:r>
              <a:rPr lang="en-US" altLang="en-US"/>
              <a:t>circuit to right</a:t>
            </a:r>
          </a:p>
        </p:txBody>
      </p:sp>
      <p:sp>
        <p:nvSpPr>
          <p:cNvPr id="2" name="Date Placeholder 1"/>
          <p:cNvSpPr>
            <a:spLocks noGrp="1"/>
          </p:cNvSpPr>
          <p:nvPr>
            <p:ph type="dt" sz="half" idx="10"/>
          </p:nvPr>
        </p:nvSpPr>
        <p:spPr/>
        <p:txBody>
          <a:bodyPr/>
          <a:lstStyle/>
          <a:p>
            <a:fld id="{83D61F21-DD66-4DB5-AF16-DD4DEBA7693D}" type="datetime1">
              <a:rPr lang="en-US" smtClean="0"/>
              <a:t>12/17/2017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27</a:t>
            </a:fld>
            <a:endParaRPr lang="en-US"/>
          </a:p>
        </p:txBody>
      </p:sp>
      <p:pic>
        <p:nvPicPr>
          <p:cNvPr id="87045" name="Picture 4" descr="se05F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49824"/>
            <a:ext cx="2925763" cy="353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Rectangle 2"/>
          <p:cNvSpPr>
            <a:spLocks noChangeArrowheads="1"/>
          </p:cNvSpPr>
          <p:nvPr/>
        </p:nvSpPr>
        <p:spPr bwMode="auto">
          <a:xfrm>
            <a:off x="4657165" y="5463989"/>
            <a:ext cx="419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b="1" dirty="0"/>
              <a:t>Figure 16: </a:t>
            </a:r>
            <a:r>
              <a:rPr lang="en-US" altLang="en-US" dirty="0"/>
              <a:t>Conceptual circuit utilized to study the operation of the MOSFET as a small-signal amplifier.</a:t>
            </a:r>
          </a:p>
        </p:txBody>
      </p:sp>
      <p:sp>
        <p:nvSpPr>
          <p:cNvPr id="1525774" name="Line 14"/>
          <p:cNvSpPr>
            <a:spLocks noChangeShapeType="1"/>
          </p:cNvSpPr>
          <p:nvPr/>
        </p:nvSpPr>
        <p:spPr bwMode="auto">
          <a:xfrm>
            <a:off x="5638800" y="609600"/>
            <a:ext cx="0" cy="3657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769" name="Text Box 9"/>
          <p:cNvSpPr txBox="1">
            <a:spLocks noChangeArrowheads="1"/>
          </p:cNvSpPr>
          <p:nvPr/>
        </p:nvSpPr>
        <p:spPr bwMode="auto">
          <a:xfrm>
            <a:off x="4495800" y="152400"/>
            <a:ext cx="2209800" cy="860425"/>
          </a:xfrm>
          <a:prstGeom prst="rect">
            <a:avLst/>
          </a:prstGeom>
          <a:solidFill>
            <a:srgbClr val="FF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2400">
                <a:solidFill>
                  <a:srgbClr val="FF0000"/>
                </a:solidFill>
              </a:rPr>
              <a:t>dc bias    voltage</a:t>
            </a:r>
          </a:p>
        </p:txBody>
      </p:sp>
      <p:sp>
        <p:nvSpPr>
          <p:cNvPr id="1525776" name="Line 16"/>
          <p:cNvSpPr>
            <a:spLocks noChangeShapeType="1"/>
          </p:cNvSpPr>
          <p:nvPr/>
        </p:nvSpPr>
        <p:spPr bwMode="auto">
          <a:xfrm>
            <a:off x="7848600" y="609600"/>
            <a:ext cx="0" cy="2590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771" name="Text Box 11"/>
          <p:cNvSpPr txBox="1">
            <a:spLocks noChangeArrowheads="1"/>
          </p:cNvSpPr>
          <p:nvPr/>
        </p:nvSpPr>
        <p:spPr bwMode="auto">
          <a:xfrm>
            <a:off x="6781800" y="152400"/>
            <a:ext cx="2209800" cy="860425"/>
          </a:xfrm>
          <a:prstGeom prst="rect">
            <a:avLst/>
          </a:prstGeom>
          <a:solidFill>
            <a:srgbClr val="FF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2400">
                <a:solidFill>
                  <a:srgbClr val="FF0000"/>
                </a:solidFill>
              </a:rPr>
              <a:t>output    voltage</a:t>
            </a:r>
          </a:p>
        </p:txBody>
      </p:sp>
      <p:sp>
        <p:nvSpPr>
          <p:cNvPr id="1525777" name="Line 17"/>
          <p:cNvSpPr>
            <a:spLocks noChangeShapeType="1"/>
          </p:cNvSpPr>
          <p:nvPr/>
        </p:nvSpPr>
        <p:spPr bwMode="auto">
          <a:xfrm>
            <a:off x="3276600" y="609600"/>
            <a:ext cx="2057400" cy="4495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770" name="Text Box 10"/>
          <p:cNvSpPr txBox="1">
            <a:spLocks noChangeArrowheads="1"/>
          </p:cNvSpPr>
          <p:nvPr/>
        </p:nvSpPr>
        <p:spPr bwMode="auto">
          <a:xfrm>
            <a:off x="2209800" y="152400"/>
            <a:ext cx="2209800" cy="860425"/>
          </a:xfrm>
          <a:prstGeom prst="rect">
            <a:avLst/>
          </a:prstGeom>
          <a:solidFill>
            <a:srgbClr val="FF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2400">
                <a:solidFill>
                  <a:srgbClr val="FF0000"/>
                </a:solidFill>
              </a:rPr>
              <a:t>input voltage to be amplified</a:t>
            </a:r>
          </a:p>
        </p:txBody>
      </p:sp>
    </p:spTree>
    <p:extLst>
      <p:ext uri="{BB962C8B-B14F-4D97-AF65-F5344CB8AC3E}">
        <p14:creationId xmlns:p14="http://schemas.microsoft.com/office/powerpoint/2010/main" val="39136997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25770"/>
                                        </p:tgtEl>
                                        <p:attrNameLst>
                                          <p:attrName>style.visibility</p:attrName>
                                        </p:attrNameLst>
                                      </p:cBhvr>
                                      <p:to>
                                        <p:strVal val="visible"/>
                                      </p:to>
                                    </p:set>
                                    <p:animEffect transition="in" filter="fade">
                                      <p:cBhvr>
                                        <p:cTn id="7" dur="1000"/>
                                        <p:tgtEl>
                                          <p:spTgt spid="152577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25769"/>
                                        </p:tgtEl>
                                        <p:attrNameLst>
                                          <p:attrName>style.visibility</p:attrName>
                                        </p:attrNameLst>
                                      </p:cBhvr>
                                      <p:to>
                                        <p:strVal val="visible"/>
                                      </p:to>
                                    </p:set>
                                    <p:animEffect transition="in" filter="fade">
                                      <p:cBhvr>
                                        <p:cTn id="11" dur="1000"/>
                                        <p:tgtEl>
                                          <p:spTgt spid="1525769"/>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525771"/>
                                        </p:tgtEl>
                                        <p:attrNameLst>
                                          <p:attrName>style.visibility</p:attrName>
                                        </p:attrNameLst>
                                      </p:cBhvr>
                                      <p:to>
                                        <p:strVal val="visible"/>
                                      </p:to>
                                    </p:set>
                                    <p:animEffect transition="in" filter="fade">
                                      <p:cBhvr>
                                        <p:cTn id="15" dur="1000"/>
                                        <p:tgtEl>
                                          <p:spTgt spid="1525771"/>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525777"/>
                                        </p:tgtEl>
                                        <p:attrNameLst>
                                          <p:attrName>style.visibility</p:attrName>
                                        </p:attrNameLst>
                                      </p:cBhvr>
                                      <p:to>
                                        <p:strVal val="visible"/>
                                      </p:to>
                                    </p:set>
                                    <p:animEffect transition="in" filter="fade">
                                      <p:cBhvr>
                                        <p:cTn id="19" dur="1000"/>
                                        <p:tgtEl>
                                          <p:spTgt spid="1525777"/>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525774"/>
                                        </p:tgtEl>
                                        <p:attrNameLst>
                                          <p:attrName>style.visibility</p:attrName>
                                        </p:attrNameLst>
                                      </p:cBhvr>
                                      <p:to>
                                        <p:strVal val="visible"/>
                                      </p:to>
                                    </p:set>
                                    <p:animEffect transition="in" filter="fade">
                                      <p:cBhvr>
                                        <p:cTn id="23" dur="1000"/>
                                        <p:tgtEl>
                                          <p:spTgt spid="1525774"/>
                                        </p:tgtEl>
                                      </p:cBhvr>
                                    </p:animEffect>
                                  </p:childTnLst>
                                </p:cTn>
                              </p:par>
                            </p:childTnLst>
                          </p:cTn>
                        </p:par>
                        <p:par>
                          <p:cTn id="24" fill="hold" nodeType="afterGroup">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525776"/>
                                        </p:tgtEl>
                                        <p:attrNameLst>
                                          <p:attrName>style.visibility</p:attrName>
                                        </p:attrNameLst>
                                      </p:cBhvr>
                                      <p:to>
                                        <p:strVal val="visible"/>
                                      </p:to>
                                    </p:set>
                                    <p:animEffect transition="in" filter="fade">
                                      <p:cBhvr>
                                        <p:cTn id="27" dur="1000"/>
                                        <p:tgtEl>
                                          <p:spTgt spid="1525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74" grpId="0" animBg="1"/>
      <p:bldP spid="1525769" grpId="0" animBg="1"/>
      <p:bldP spid="1525776" grpId="0" animBg="1"/>
      <p:bldP spid="1525771" grpId="0" animBg="1"/>
      <p:bldP spid="1525777" grpId="0" animBg="1"/>
      <p:bldP spid="152577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a:xfrm>
            <a:off x="1748550" y="529299"/>
            <a:ext cx="5831541" cy="1295400"/>
          </a:xfrm>
        </p:spPr>
        <p:txBody>
          <a:bodyPr/>
          <a:lstStyle/>
          <a:p>
            <a:pPr eaLnBrk="1" hangingPunct="1"/>
            <a:r>
              <a:rPr lang="en-US" altLang="en-US" sz="3200" b="0" dirty="0"/>
              <a:t>5.1.</a:t>
            </a:r>
            <a:r>
              <a:rPr lang="en-US" altLang="en-US" sz="3200" dirty="0"/>
              <a:t> The DC Bias Point</a:t>
            </a:r>
          </a:p>
        </p:txBody>
      </p:sp>
      <p:sp>
        <p:nvSpPr>
          <p:cNvPr id="88068" name="AutoShape 3"/>
          <p:cNvSpPr>
            <a:spLocks noGrp="1" noChangeAspect="1" noChangeArrowheads="1"/>
          </p:cNvSpPr>
          <p:nvPr>
            <p:ph type="body" sz="half" idx="1"/>
          </p:nvPr>
        </p:nvSpPr>
        <p:spPr>
          <a:xfrm>
            <a:off x="838199" y="2201333"/>
            <a:ext cx="4305300" cy="4038600"/>
          </a:xfrm>
        </p:spPr>
        <p:txBody>
          <a:bodyPr/>
          <a:lstStyle/>
          <a:p>
            <a:pPr eaLnBrk="1" hangingPunct="1"/>
            <a:r>
              <a:rPr lang="en-US" altLang="en-US" sz="2800" b="1" dirty="0">
                <a:solidFill>
                  <a:srgbClr val="FF0000"/>
                </a:solidFill>
              </a:rPr>
              <a:t>Q:</a:t>
            </a:r>
            <a:r>
              <a:rPr lang="en-US" altLang="en-US" sz="2800" dirty="0">
                <a:solidFill>
                  <a:srgbClr val="FF0000"/>
                </a:solidFill>
              </a:rPr>
              <a:t> </a:t>
            </a:r>
            <a:r>
              <a:rPr lang="en-US" altLang="en-US" sz="2800" dirty="0"/>
              <a:t>How is </a:t>
            </a:r>
            <a:r>
              <a:rPr lang="en-US" altLang="en-US" sz="2800" dirty="0">
                <a:solidFill>
                  <a:srgbClr val="FF0000"/>
                </a:solidFill>
              </a:rPr>
              <a:t>dc bias current</a:t>
            </a:r>
            <a:r>
              <a:rPr lang="en-US" altLang="en-US" sz="2800" dirty="0"/>
              <a:t> </a:t>
            </a:r>
            <a:r>
              <a:rPr lang="en-US" altLang="en-US" sz="2800" i="1" dirty="0"/>
              <a:t>I</a:t>
            </a:r>
            <a:r>
              <a:rPr lang="en-US" altLang="en-US" sz="2800" i="1" baseline="-25000" dirty="0"/>
              <a:t>D</a:t>
            </a:r>
            <a:r>
              <a:rPr lang="en-US" altLang="en-US" sz="2800" dirty="0"/>
              <a:t> defined?</a:t>
            </a:r>
          </a:p>
        </p:txBody>
      </p:sp>
      <p:graphicFrame>
        <p:nvGraphicFramePr>
          <p:cNvPr id="88069" name="Object 8"/>
          <p:cNvGraphicFramePr>
            <a:graphicFrameLocks noGrp="1" noChangeAspect="1"/>
          </p:cNvGraphicFramePr>
          <p:nvPr>
            <p:ph sz="half" idx="2"/>
            <p:extLst>
              <p:ext uri="{D42A27DB-BD31-4B8C-83A1-F6EECF244321}">
                <p14:modId xmlns:p14="http://schemas.microsoft.com/office/powerpoint/2010/main" val="743534949"/>
              </p:ext>
            </p:extLst>
          </p:nvPr>
        </p:nvGraphicFramePr>
        <p:xfrm>
          <a:off x="774886" y="3756213"/>
          <a:ext cx="4519335" cy="1505953"/>
        </p:xfrm>
        <a:graphic>
          <a:graphicData uri="http://schemas.openxmlformats.org/presentationml/2006/ole">
            <mc:AlternateContent xmlns:mc="http://schemas.openxmlformats.org/markup-compatibility/2006">
              <mc:Choice xmlns:v="urn:schemas-microsoft-com:vml" Requires="v">
                <p:oleObj spid="_x0000_s25644" name="Equation" r:id="rId3" imgW="2019300" imgH="673100" progId="Equation.DSMT4">
                  <p:embed/>
                </p:oleObj>
              </mc:Choice>
              <mc:Fallback>
                <p:oleObj name="Equation" r:id="rId3" imgW="2019300" imgH="673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886" y="3756213"/>
                        <a:ext cx="4519335" cy="1505953"/>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28</a:t>
            </a:fld>
            <a:endParaRPr lang="en-US" altLang="en-US"/>
          </a:p>
        </p:txBody>
      </p:sp>
      <p:pic>
        <p:nvPicPr>
          <p:cNvPr id="88070" name="Picture 4" descr="se05F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676400"/>
            <a:ext cx="2925763"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1" name="Rectangle 2"/>
          <p:cNvSpPr>
            <a:spLocks noChangeArrowheads="1"/>
          </p:cNvSpPr>
          <p:nvPr/>
        </p:nvSpPr>
        <p:spPr bwMode="auto">
          <a:xfrm>
            <a:off x="4316506" y="5638800"/>
            <a:ext cx="45988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b="1" dirty="0"/>
              <a:t>Figure 16: </a:t>
            </a:r>
            <a:r>
              <a:rPr lang="en-US" altLang="en-US" dirty="0"/>
              <a:t>Conceptual circuit utilized to study the operation of the MOSFET as a small-signal amplifier.</a:t>
            </a:r>
          </a:p>
        </p:txBody>
      </p:sp>
      <p:sp>
        <p:nvSpPr>
          <p:cNvPr id="3" name="Rectangle 2"/>
          <p:cNvSpPr/>
          <p:nvPr/>
        </p:nvSpPr>
        <p:spPr>
          <a:xfrm>
            <a:off x="735107" y="4087906"/>
            <a:ext cx="1046630" cy="1219878"/>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81353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a:xfrm>
            <a:off x="597181" y="625101"/>
            <a:ext cx="3657600" cy="1295400"/>
          </a:xfrm>
        </p:spPr>
        <p:txBody>
          <a:bodyPr>
            <a:normAutofit fontScale="90000"/>
          </a:bodyPr>
          <a:lstStyle/>
          <a:p>
            <a:pPr eaLnBrk="1" hangingPunct="1"/>
            <a:r>
              <a:rPr lang="en-US" altLang="en-US" sz="3200" b="0" dirty="0"/>
              <a:t>5.2.</a:t>
            </a:r>
            <a:r>
              <a:rPr lang="en-US" altLang="en-US" sz="3200" dirty="0"/>
              <a:t> The Signal Current in the Drain Terminal </a:t>
            </a:r>
          </a:p>
        </p:txBody>
      </p:sp>
      <p:sp>
        <p:nvSpPr>
          <p:cNvPr id="89092" name="Rectangle 4"/>
          <p:cNvSpPr>
            <a:spLocks noGrp="1" noChangeArrowheads="1"/>
          </p:cNvSpPr>
          <p:nvPr>
            <p:ph type="body" sz="half" idx="1"/>
          </p:nvPr>
        </p:nvSpPr>
        <p:spPr>
          <a:xfrm>
            <a:off x="152400" y="2057400"/>
            <a:ext cx="3962400" cy="4038600"/>
          </a:xfrm>
        </p:spPr>
        <p:txBody>
          <a:bodyPr/>
          <a:lstStyle/>
          <a:p>
            <a:pPr eaLnBrk="1" hangingPunct="1"/>
            <a:r>
              <a:rPr lang="en-US" altLang="en-US" b="1" dirty="0">
                <a:solidFill>
                  <a:srgbClr val="FF0000"/>
                </a:solidFill>
              </a:rPr>
              <a:t>Q:</a:t>
            </a:r>
            <a:r>
              <a:rPr lang="en-US" altLang="en-US" dirty="0">
                <a:solidFill>
                  <a:srgbClr val="FF0000"/>
                </a:solidFill>
              </a:rPr>
              <a:t> </a:t>
            </a:r>
            <a:r>
              <a:rPr lang="en-US" altLang="en-US" dirty="0"/>
              <a:t>What is </a:t>
            </a:r>
            <a:r>
              <a:rPr lang="en-US" altLang="en-US" dirty="0">
                <a:solidFill>
                  <a:srgbClr val="FF0000"/>
                </a:solidFill>
              </a:rPr>
              <a:t>effect of </a:t>
            </a:r>
            <a:r>
              <a:rPr lang="en-US" altLang="en-US" i="1" dirty="0" err="1">
                <a:solidFill>
                  <a:srgbClr val="FF0000"/>
                </a:solidFill>
              </a:rPr>
              <a:t>v</a:t>
            </a:r>
            <a:r>
              <a:rPr lang="en-US" altLang="en-US" i="1" baseline="-25000" dirty="0" err="1">
                <a:solidFill>
                  <a:srgbClr val="FF0000"/>
                </a:solidFill>
              </a:rPr>
              <a:t>gs</a:t>
            </a:r>
            <a:r>
              <a:rPr lang="en-US" altLang="en-US" i="1" baseline="-25000" dirty="0"/>
              <a:t> </a:t>
            </a:r>
            <a:r>
              <a:rPr lang="en-US" altLang="en-US" dirty="0"/>
              <a:t>on </a:t>
            </a:r>
            <a:r>
              <a:rPr lang="en-US" altLang="en-US" i="1" dirty="0" err="1"/>
              <a:t>i</a:t>
            </a:r>
            <a:r>
              <a:rPr lang="en-US" altLang="en-US" i="1" baseline="-25000" dirty="0" err="1"/>
              <a:t>D</a:t>
            </a:r>
            <a:r>
              <a:rPr lang="en-US" altLang="en-US" dirty="0"/>
              <a:t>?</a:t>
            </a:r>
          </a:p>
          <a:p>
            <a:pPr lvl="1" eaLnBrk="1" hangingPunct="1"/>
            <a:r>
              <a:rPr lang="en-US" altLang="en-US" b="1" dirty="0">
                <a:solidFill>
                  <a:srgbClr val="008000"/>
                </a:solidFill>
              </a:rPr>
              <a:t>step #1:</a:t>
            </a:r>
            <a:r>
              <a:rPr lang="en-US" altLang="en-US" dirty="0"/>
              <a:t> Define </a:t>
            </a:r>
            <a:r>
              <a:rPr lang="en-US" altLang="en-US" i="1" dirty="0" err="1">
                <a:solidFill>
                  <a:srgbClr val="FF0000"/>
                </a:solidFill>
              </a:rPr>
              <a:t>v</a:t>
            </a:r>
            <a:r>
              <a:rPr lang="en-US" altLang="en-US" i="1" baseline="-25000" dirty="0" err="1">
                <a:solidFill>
                  <a:srgbClr val="FF0000"/>
                </a:solidFill>
              </a:rPr>
              <a:t>GS</a:t>
            </a:r>
            <a:r>
              <a:rPr lang="en-US" altLang="en-US" dirty="0"/>
              <a:t> as in (5.42).</a:t>
            </a:r>
          </a:p>
          <a:p>
            <a:pPr lvl="1" eaLnBrk="1" hangingPunct="1"/>
            <a:r>
              <a:rPr lang="en-US" altLang="en-US" b="1" dirty="0">
                <a:solidFill>
                  <a:srgbClr val="008000"/>
                </a:solidFill>
              </a:rPr>
              <a:t>step #2:</a:t>
            </a:r>
            <a:r>
              <a:rPr lang="en-US" altLang="en-US" dirty="0"/>
              <a:t> Define </a:t>
            </a:r>
            <a:r>
              <a:rPr lang="en-US" altLang="en-US" i="1" dirty="0" err="1"/>
              <a:t>i</a:t>
            </a:r>
            <a:r>
              <a:rPr lang="en-US" altLang="en-US" i="1" baseline="-25000" dirty="0" err="1"/>
              <a:t>D</a:t>
            </a:r>
            <a:r>
              <a:rPr lang="en-US" altLang="en-US" dirty="0"/>
              <a:t>, </a:t>
            </a:r>
            <a:r>
              <a:rPr lang="en-US" altLang="en-US" dirty="0">
                <a:solidFill>
                  <a:srgbClr val="FF0000"/>
                </a:solidFill>
              </a:rPr>
              <a:t>separate terms</a:t>
            </a:r>
            <a:r>
              <a:rPr lang="en-US" altLang="en-US" dirty="0"/>
              <a:t> as function of </a:t>
            </a:r>
            <a:r>
              <a:rPr lang="en-US" altLang="en-US" i="1" dirty="0"/>
              <a:t>V</a:t>
            </a:r>
            <a:r>
              <a:rPr lang="en-US" altLang="en-US" i="1" baseline="-25000" dirty="0"/>
              <a:t>GS</a:t>
            </a:r>
            <a:r>
              <a:rPr lang="en-US" altLang="en-US" dirty="0"/>
              <a:t> and </a:t>
            </a:r>
            <a:r>
              <a:rPr lang="en-US" altLang="en-US" i="1" dirty="0" err="1"/>
              <a:t>v</a:t>
            </a:r>
            <a:r>
              <a:rPr lang="en-US" altLang="en-US" i="1" baseline="-25000" dirty="0" err="1"/>
              <a:t>gs</a:t>
            </a:r>
            <a:endParaRPr lang="en-US" altLang="en-US" i="1" baseline="-25000" dirty="0"/>
          </a:p>
        </p:txBody>
      </p:sp>
      <p:graphicFrame>
        <p:nvGraphicFramePr>
          <p:cNvPr id="89094" name="Object 7"/>
          <p:cNvGraphicFramePr>
            <a:graphicFrameLocks noGrp="1" noChangeAspect="1"/>
          </p:cNvGraphicFramePr>
          <p:nvPr>
            <p:ph sz="half" idx="2"/>
          </p:nvPr>
        </p:nvGraphicFramePr>
        <p:xfrm>
          <a:off x="4259263" y="838200"/>
          <a:ext cx="4808537" cy="5876925"/>
        </p:xfrm>
        <a:graphic>
          <a:graphicData uri="http://schemas.openxmlformats.org/presentationml/2006/ole">
            <mc:AlternateContent xmlns:mc="http://schemas.openxmlformats.org/markup-compatibility/2006">
              <mc:Choice xmlns:v="urn:schemas-microsoft-com:vml" Requires="v">
                <p:oleObj spid="_x0000_s26665" name="Equation" r:id="rId3" imgW="2400300" imgH="2933700" progId="Equation.DSMT4">
                  <p:embed/>
                </p:oleObj>
              </mc:Choice>
              <mc:Fallback>
                <p:oleObj name="Equation" r:id="rId3" imgW="2400300" imgH="293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9263" y="838200"/>
                        <a:ext cx="4808537" cy="5876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29</a:t>
            </a:fld>
            <a:endParaRPr lang="en-US" altLang="en-US"/>
          </a:p>
        </p:txBody>
      </p:sp>
      <p:sp>
        <p:nvSpPr>
          <p:cNvPr id="89097" name="Line 11"/>
          <p:cNvSpPr>
            <a:spLocks noChangeShapeType="1"/>
          </p:cNvSpPr>
          <p:nvPr/>
        </p:nvSpPr>
        <p:spPr bwMode="auto">
          <a:xfrm flipV="1">
            <a:off x="3352800" y="2667000"/>
            <a:ext cx="1828800" cy="1219200"/>
          </a:xfrm>
          <a:prstGeom prst="line">
            <a:avLst/>
          </a:prstGeom>
          <a:noFill/>
          <a:ln w="317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060" name="Line 12"/>
          <p:cNvSpPr>
            <a:spLocks noChangeShapeType="1"/>
          </p:cNvSpPr>
          <p:nvPr/>
        </p:nvSpPr>
        <p:spPr bwMode="auto">
          <a:xfrm flipV="1">
            <a:off x="3352800" y="2667000"/>
            <a:ext cx="1828800" cy="1219200"/>
          </a:xfrm>
          <a:prstGeom prst="line">
            <a:avLst/>
          </a:prstGeom>
          <a:noFill/>
          <a:ln w="31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Rectangle 2"/>
          <p:cNvSpPr/>
          <p:nvPr/>
        </p:nvSpPr>
        <p:spPr>
          <a:xfrm>
            <a:off x="4259263" y="2286000"/>
            <a:ext cx="922337" cy="3810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058" name="Line 10"/>
          <p:cNvSpPr>
            <a:spLocks noChangeShapeType="1"/>
          </p:cNvSpPr>
          <p:nvPr/>
        </p:nvSpPr>
        <p:spPr bwMode="auto">
          <a:xfrm flipV="1">
            <a:off x="4025152" y="1143000"/>
            <a:ext cx="1151965" cy="2021541"/>
          </a:xfrm>
          <a:prstGeom prst="line">
            <a:avLst/>
          </a:prstGeom>
          <a:noFill/>
          <a:ln w="31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4267200" y="4070350"/>
            <a:ext cx="922337" cy="3810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67200" y="5827806"/>
            <a:ext cx="922337" cy="3810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254781" y="822325"/>
            <a:ext cx="922337" cy="3810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95129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2000"/>
                                        <p:tgtEl>
                                          <p:spTgt spid="1538058"/>
                                        </p:tgtEl>
                                      </p:cBhvr>
                                    </p:animEffect>
                                    <p:set>
                                      <p:cBhvr>
                                        <p:cTn id="7" dur="1" fill="hold">
                                          <p:stCondLst>
                                            <p:cond delay="1999"/>
                                          </p:stCondLst>
                                        </p:cTn>
                                        <p:tgtEl>
                                          <p:spTgt spid="153805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538060"/>
                                        </p:tgtEl>
                                      </p:cBhvr>
                                    </p:animEffect>
                                    <p:set>
                                      <p:cBhvr>
                                        <p:cTn id="10" dur="1" fill="hold">
                                          <p:stCondLst>
                                            <p:cond delay="1999"/>
                                          </p:stCondLst>
                                        </p:cTn>
                                        <p:tgtEl>
                                          <p:spTgt spid="15380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060" grpId="0" animBg="1"/>
      <p:bldP spid="153805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pPr eaLnBrk="1" hangingPunct="1"/>
            <a:r>
              <a:rPr lang="en-US" altLang="en-US" b="0" dirty="0"/>
              <a:t>3.</a:t>
            </a:r>
            <a:r>
              <a:rPr lang="en-US" altLang="en-US" dirty="0"/>
              <a:t> MOSFET Circuits at DC</a:t>
            </a:r>
          </a:p>
        </p:txBody>
      </p:sp>
      <p:sp>
        <p:nvSpPr>
          <p:cNvPr id="58372" name="Rectangle 4"/>
          <p:cNvSpPr>
            <a:spLocks noGrp="1" noChangeArrowheads="1"/>
          </p:cNvSpPr>
          <p:nvPr>
            <p:ph sz="half" idx="1"/>
          </p:nvPr>
        </p:nvSpPr>
        <p:spPr>
          <a:xfrm>
            <a:off x="1176866" y="2469527"/>
            <a:ext cx="3718112" cy="3630706"/>
          </a:xfrm>
          <a:extLst>
            <a:ext uri="{909E8E84-426E-40DD-AFC4-6F175D3DCCD1}">
              <a14:hiddenFill xmlns:a14="http://schemas.microsoft.com/office/drawing/2010/main">
                <a:solidFill>
                  <a:schemeClr val="bg1"/>
                </a:solidFill>
              </a14:hiddenFill>
            </a:ext>
          </a:extLst>
        </p:spPr>
        <p:txBody>
          <a:bodyPr>
            <a:normAutofit/>
          </a:bodyPr>
          <a:lstStyle/>
          <a:p>
            <a:pPr eaLnBrk="1" hangingPunct="1"/>
            <a:r>
              <a:rPr lang="en-US" altLang="en-US" sz="2000" dirty="0"/>
              <a:t>We move on to discuss </a:t>
            </a:r>
            <a:r>
              <a:rPr lang="en-US" altLang="en-US" sz="2000" dirty="0">
                <a:solidFill>
                  <a:srgbClr val="FF0000"/>
                </a:solidFill>
              </a:rPr>
              <a:t>how MOSFET’s behave in dc</a:t>
            </a:r>
            <a:r>
              <a:rPr lang="en-US" altLang="en-US" sz="2000" dirty="0"/>
              <a:t> circuits.</a:t>
            </a:r>
          </a:p>
          <a:p>
            <a:pPr eaLnBrk="1" hangingPunct="1"/>
            <a:r>
              <a:rPr lang="en-US" altLang="en-US" sz="2000" dirty="0"/>
              <a:t>We will</a:t>
            </a:r>
            <a:r>
              <a:rPr lang="en-US" altLang="en-US" sz="2000" dirty="0">
                <a:solidFill>
                  <a:srgbClr val="FF0000"/>
                </a:solidFill>
              </a:rPr>
              <a:t> neglect the effects of channel length modulation </a:t>
            </a:r>
            <a:r>
              <a:rPr lang="en-US" altLang="en-US" sz="2000" dirty="0"/>
              <a:t>(assuming </a:t>
            </a:r>
            <a:r>
              <a:rPr lang="en-US" altLang="en-US" sz="2000" i="1" dirty="0">
                <a:latin typeface="Symbol" panose="05050102010706020507" pitchFamily="18" charset="2"/>
              </a:rPr>
              <a:t>l</a:t>
            </a:r>
            <a:r>
              <a:rPr lang="en-US" altLang="en-US" sz="2000" dirty="0"/>
              <a:t> = 0).</a:t>
            </a:r>
          </a:p>
          <a:p>
            <a:pPr eaLnBrk="1" hangingPunct="1"/>
            <a:r>
              <a:rPr lang="en-US" altLang="en-US" sz="2000" dirty="0"/>
              <a:t>We will </a:t>
            </a:r>
            <a:r>
              <a:rPr lang="en-US" altLang="en-US" sz="2000" dirty="0">
                <a:solidFill>
                  <a:srgbClr val="FF0000"/>
                </a:solidFill>
              </a:rPr>
              <a:t>work in terms of overdrive voltage</a:t>
            </a:r>
            <a:r>
              <a:rPr lang="en-US" altLang="en-US" sz="2000" dirty="0"/>
              <a:t> (</a:t>
            </a:r>
            <a:r>
              <a:rPr lang="en-US" altLang="en-US" sz="2000" i="1" dirty="0" err="1"/>
              <a:t>v</a:t>
            </a:r>
            <a:r>
              <a:rPr lang="en-US" altLang="en-US" sz="2000" i="1" baseline="-25000" dirty="0" err="1"/>
              <a:t>OV</a:t>
            </a:r>
            <a:r>
              <a:rPr lang="en-US" altLang="en-US" sz="2000" dirty="0"/>
              <a:t>), which reduces need to distinguish between PMOS and NMOS.</a:t>
            </a:r>
          </a:p>
        </p:txBody>
      </p:sp>
      <p:sp>
        <p:nvSpPr>
          <p:cNvPr id="2" name="Date Placeholder 1"/>
          <p:cNvSpPr>
            <a:spLocks noGrp="1"/>
          </p:cNvSpPr>
          <p:nvPr>
            <p:ph type="dt" sz="half" idx="10"/>
          </p:nvPr>
        </p:nvSpPr>
        <p:spPr/>
        <p:txBody>
          <a:bodyPr/>
          <a:lstStyle/>
          <a:p>
            <a:fld id="{37604497-22DB-40D3-B85B-E586F2DB0EAE}" type="datetime1">
              <a:rPr lang="en-US" smtClean="0"/>
              <a:t>12/17/2017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3</a:t>
            </a:fld>
            <a:endParaRPr lang="en-US"/>
          </a:p>
        </p:txBody>
      </p:sp>
      <p:pic>
        <p:nvPicPr>
          <p:cNvPr id="58374" name="Picture 4" descr="se05F19"/>
          <p:cNvPicPr>
            <a:picLocks noChangeAspect="1" noChangeArrowheads="1"/>
          </p:cNvPicPr>
          <p:nvPr/>
        </p:nvPicPr>
        <p:blipFill rotWithShape="1">
          <a:blip r:embed="rId2">
            <a:extLst>
              <a:ext uri="{28A0092B-C50C-407E-A947-70E740481C1C}">
                <a14:useLocalDpi xmlns:a14="http://schemas.microsoft.com/office/drawing/2010/main" val="0"/>
              </a:ext>
            </a:extLst>
          </a:blip>
          <a:srcRect r="70548" b="11723"/>
          <a:stretch/>
        </p:blipFill>
        <p:spPr bwMode="auto">
          <a:xfrm>
            <a:off x="5252289" y="2366682"/>
            <a:ext cx="2949176" cy="362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Text Box 9"/>
          <p:cNvSpPr txBox="1">
            <a:spLocks noChangeArrowheads="1"/>
          </p:cNvSpPr>
          <p:nvPr/>
        </p:nvSpPr>
        <p:spPr bwMode="auto">
          <a:xfrm>
            <a:off x="5334000" y="2667000"/>
            <a:ext cx="28956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15000" b="1">
                <a:solidFill>
                  <a:srgbClr val="FF0000"/>
                </a:solidFill>
              </a:rPr>
              <a:t>DC</a:t>
            </a:r>
          </a:p>
        </p:txBody>
      </p:sp>
    </p:spTree>
    <p:extLst>
      <p:ext uri="{BB962C8B-B14F-4D97-AF65-F5344CB8AC3E}">
        <p14:creationId xmlns:p14="http://schemas.microsoft.com/office/powerpoint/2010/main" val="201562235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B2881-D3DE-4A7A-A0B4-2FFAEAFAEE9E}" type="datetime1">
              <a:rPr lang="en-US" smtClean="0"/>
              <a:t>12/17/2017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30</a:t>
            </a:fld>
            <a:endParaRPr lang="en-US"/>
          </a:p>
        </p:txBody>
      </p:sp>
      <p:sp>
        <p:nvSpPr>
          <p:cNvPr id="90116" name="Rectangle 3"/>
          <p:cNvSpPr>
            <a:spLocks noGrp="1" noChangeArrowheads="1"/>
          </p:cNvSpPr>
          <p:nvPr>
            <p:ph type="body" idx="4294967295"/>
          </p:nvPr>
        </p:nvSpPr>
        <p:spPr>
          <a:xfrm>
            <a:off x="693738" y="2362665"/>
            <a:ext cx="7192962" cy="3814297"/>
          </a:xfrm>
        </p:spPr>
        <p:txBody>
          <a:bodyPr>
            <a:normAutofit/>
          </a:bodyPr>
          <a:lstStyle/>
          <a:p>
            <a:pPr eaLnBrk="1" hangingPunct="1"/>
            <a:r>
              <a:rPr lang="en-US" altLang="en-US" b="1" dirty="0">
                <a:solidFill>
                  <a:srgbClr val="008000"/>
                </a:solidFill>
              </a:rPr>
              <a:t>step #3:</a:t>
            </a:r>
            <a:r>
              <a:rPr lang="en-US" altLang="en-US" dirty="0"/>
              <a:t> </a:t>
            </a:r>
            <a:r>
              <a:rPr lang="en-US" altLang="en-US" dirty="0">
                <a:solidFill>
                  <a:srgbClr val="FF0000"/>
                </a:solidFill>
              </a:rPr>
              <a:t>Classify</a:t>
            </a:r>
            <a:r>
              <a:rPr lang="en-US" altLang="en-US" dirty="0"/>
              <a:t> terms.</a:t>
            </a:r>
          </a:p>
          <a:p>
            <a:pPr lvl="1" eaLnBrk="1" hangingPunct="1"/>
            <a:r>
              <a:rPr lang="en-US" altLang="en-US" sz="2400" dirty="0">
                <a:solidFill>
                  <a:srgbClr val="FF0000"/>
                </a:solidFill>
              </a:rPr>
              <a:t>dc bias</a:t>
            </a:r>
            <a:r>
              <a:rPr lang="en-US" altLang="en-US" sz="2400" dirty="0"/>
              <a:t> current (</a:t>
            </a:r>
            <a:r>
              <a:rPr lang="en-US" altLang="en-US" sz="2400" i="1" dirty="0"/>
              <a:t>I</a:t>
            </a:r>
            <a:r>
              <a:rPr lang="en-US" altLang="en-US" sz="2400" i="1" baseline="-25000" dirty="0"/>
              <a:t>D</a:t>
            </a:r>
            <a:r>
              <a:rPr lang="en-US" altLang="en-US" sz="2400" dirty="0"/>
              <a:t>).</a:t>
            </a:r>
          </a:p>
          <a:p>
            <a:pPr lvl="1" eaLnBrk="1" hangingPunct="1"/>
            <a:r>
              <a:rPr lang="en-US" altLang="en-US" sz="2400" dirty="0">
                <a:solidFill>
                  <a:srgbClr val="FF0000"/>
                </a:solidFill>
              </a:rPr>
              <a:t>linear gain </a:t>
            </a:r>
            <a:r>
              <a:rPr lang="en-US" altLang="en-US" sz="2400" dirty="0"/>
              <a:t>– is desirable.</a:t>
            </a:r>
          </a:p>
          <a:p>
            <a:pPr lvl="1" eaLnBrk="1" hangingPunct="1"/>
            <a:r>
              <a:rPr lang="en-US" altLang="en-US" sz="2400" dirty="0">
                <a:solidFill>
                  <a:srgbClr val="FF0000"/>
                </a:solidFill>
              </a:rPr>
              <a:t>nonlinear distortion</a:t>
            </a:r>
            <a:r>
              <a:rPr lang="en-US" altLang="en-US" sz="2400" dirty="0"/>
              <a:t> – is undesirable, because rep. distortion.</a:t>
            </a:r>
          </a:p>
        </p:txBody>
      </p:sp>
      <p:sp>
        <p:nvSpPr>
          <p:cNvPr id="90115" name="Rectangle 2"/>
          <p:cNvSpPr>
            <a:spLocks noGrp="1" noChangeArrowheads="1"/>
          </p:cNvSpPr>
          <p:nvPr>
            <p:ph type="title" idx="4294967295"/>
          </p:nvPr>
        </p:nvSpPr>
        <p:spPr>
          <a:xfrm>
            <a:off x="543719" y="620152"/>
            <a:ext cx="3723481" cy="1303337"/>
          </a:xfrm>
        </p:spPr>
        <p:txBody>
          <a:bodyPr/>
          <a:lstStyle/>
          <a:p>
            <a:pPr eaLnBrk="1" hangingPunct="1"/>
            <a:r>
              <a:rPr lang="en-US" altLang="en-US" sz="3200" dirty="0">
                <a:solidFill>
                  <a:srgbClr val="FF0000"/>
                </a:solidFill>
              </a:rPr>
              <a:t>Q: </a:t>
            </a:r>
            <a:r>
              <a:rPr lang="en-US" altLang="en-US" sz="3200" b="0" dirty="0"/>
              <a:t>What is </a:t>
            </a:r>
            <a:r>
              <a:rPr lang="en-US" altLang="en-US" sz="3200" b="0" dirty="0">
                <a:solidFill>
                  <a:srgbClr val="FF0000"/>
                </a:solidFill>
              </a:rPr>
              <a:t>effect of </a:t>
            </a:r>
            <a:r>
              <a:rPr lang="en-US" altLang="en-US" sz="3200" b="0" i="1" dirty="0" err="1">
                <a:solidFill>
                  <a:srgbClr val="FF0000"/>
                </a:solidFill>
              </a:rPr>
              <a:t>v</a:t>
            </a:r>
            <a:r>
              <a:rPr lang="en-US" altLang="en-US" sz="3200" b="0" i="1" baseline="-25000" dirty="0" err="1">
                <a:solidFill>
                  <a:srgbClr val="FF0000"/>
                </a:solidFill>
              </a:rPr>
              <a:t>gs</a:t>
            </a:r>
            <a:r>
              <a:rPr lang="en-US" altLang="en-US" sz="3200" b="0" i="1" baseline="-25000" dirty="0"/>
              <a:t> </a:t>
            </a:r>
            <a:r>
              <a:rPr lang="en-US" altLang="en-US" sz="3200" b="0" dirty="0"/>
              <a:t>on </a:t>
            </a:r>
            <a:r>
              <a:rPr lang="en-US" altLang="en-US" sz="3200" b="0" i="1" dirty="0" err="1"/>
              <a:t>i</a:t>
            </a:r>
            <a:r>
              <a:rPr lang="en-US" altLang="en-US" sz="3200" b="0" i="1" baseline="-25000" dirty="0" err="1"/>
              <a:t>D</a:t>
            </a:r>
            <a:r>
              <a:rPr lang="en-US" altLang="en-US" sz="3200" b="0" dirty="0"/>
              <a:t>?</a:t>
            </a:r>
          </a:p>
        </p:txBody>
      </p:sp>
      <p:graphicFrame>
        <p:nvGraphicFramePr>
          <p:cNvPr id="90117" name="Object 5"/>
          <p:cNvGraphicFramePr>
            <a:graphicFrameLocks noGrp="1" noChangeAspect="1"/>
          </p:cNvGraphicFramePr>
          <p:nvPr>
            <p:ph idx="4294967295"/>
            <p:extLst>
              <p:ext uri="{D42A27DB-BD31-4B8C-83A1-F6EECF244321}">
                <p14:modId xmlns:p14="http://schemas.microsoft.com/office/powerpoint/2010/main" val="3317103813"/>
              </p:ext>
            </p:extLst>
          </p:nvPr>
        </p:nvGraphicFramePr>
        <p:xfrm>
          <a:off x="699244" y="4549589"/>
          <a:ext cx="7688263" cy="1779588"/>
        </p:xfrm>
        <a:graphic>
          <a:graphicData uri="http://schemas.openxmlformats.org/presentationml/2006/ole">
            <mc:AlternateContent xmlns:mc="http://schemas.openxmlformats.org/markup-compatibility/2006">
              <mc:Choice xmlns:v="urn:schemas-microsoft-com:vml" Requires="v">
                <p:oleObj spid="_x0000_s27687" name="Equation" r:id="rId3" imgW="2743200" imgH="634680" progId="Equation.DSMT4">
                  <p:embed/>
                </p:oleObj>
              </mc:Choice>
              <mc:Fallback>
                <p:oleObj name="Equation" r:id="rId3" imgW="2743200" imgH="634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244" y="4549589"/>
                        <a:ext cx="7688263" cy="1779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41136" name="Line 16"/>
          <p:cNvSpPr>
            <a:spLocks noChangeShapeType="1"/>
          </p:cNvSpPr>
          <p:nvPr/>
        </p:nvSpPr>
        <p:spPr bwMode="auto">
          <a:xfrm>
            <a:off x="7886700" y="972670"/>
            <a:ext cx="0" cy="3962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1135" name="Text Box 15"/>
          <p:cNvSpPr txBox="1">
            <a:spLocks noChangeArrowheads="1"/>
          </p:cNvSpPr>
          <p:nvPr/>
        </p:nvSpPr>
        <p:spPr bwMode="auto">
          <a:xfrm>
            <a:off x="4267200" y="180975"/>
            <a:ext cx="4648200" cy="2503488"/>
          </a:xfrm>
          <a:prstGeom prst="rect">
            <a:avLst/>
          </a:prstGeom>
          <a:solidFill>
            <a:srgbClr val="FF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2400">
                <a:solidFill>
                  <a:srgbClr val="FF0000"/>
                </a:solidFill>
              </a:rPr>
              <a:t>Note that to minimize nonlinear distortion, </a:t>
            </a:r>
            <a:r>
              <a:rPr lang="en-US" altLang="en-US" sz="2400" i="1">
                <a:solidFill>
                  <a:srgbClr val="FF0000"/>
                </a:solidFill>
              </a:rPr>
              <a:t>v</a:t>
            </a:r>
            <a:r>
              <a:rPr lang="en-US" altLang="en-US" sz="2400" i="1" baseline="-25000">
                <a:solidFill>
                  <a:srgbClr val="FF0000"/>
                </a:solidFill>
              </a:rPr>
              <a:t>gs</a:t>
            </a:r>
            <a:r>
              <a:rPr lang="en-US" altLang="en-US" sz="2400">
                <a:solidFill>
                  <a:srgbClr val="FF0000"/>
                </a:solidFill>
              </a:rPr>
              <a:t> should be kept small.</a:t>
            </a:r>
          </a:p>
          <a:p>
            <a:pPr algn="ctr" eaLnBrk="1" hangingPunct="1">
              <a:spcBef>
                <a:spcPct val="50000"/>
              </a:spcBef>
            </a:pPr>
            <a:r>
              <a:rPr lang="en-US" altLang="en-US" sz="2400">
                <a:solidFill>
                  <a:srgbClr val="FF0000"/>
                </a:solidFill>
              </a:rPr>
              <a:t>½</a:t>
            </a:r>
            <a:r>
              <a:rPr lang="en-US" altLang="en-US" sz="2400" i="1">
                <a:solidFill>
                  <a:srgbClr val="FF0000"/>
                </a:solidFill>
              </a:rPr>
              <a:t>k</a:t>
            </a:r>
            <a:r>
              <a:rPr lang="en-US" altLang="en-US" sz="2400" i="1" baseline="-25000">
                <a:solidFill>
                  <a:srgbClr val="FF0000"/>
                </a:solidFill>
              </a:rPr>
              <a:t>n</a:t>
            </a:r>
            <a:r>
              <a:rPr lang="en-US" altLang="en-US" sz="2400" i="1">
                <a:solidFill>
                  <a:srgbClr val="FF0000"/>
                </a:solidFill>
              </a:rPr>
              <a:t>v</a:t>
            </a:r>
            <a:r>
              <a:rPr lang="en-US" altLang="en-US" sz="2400" i="1" baseline="-25000">
                <a:solidFill>
                  <a:srgbClr val="FF0000"/>
                </a:solidFill>
              </a:rPr>
              <a:t>gs</a:t>
            </a:r>
            <a:r>
              <a:rPr lang="en-US" altLang="en-US" sz="2400" baseline="30000">
                <a:solidFill>
                  <a:srgbClr val="FF0000"/>
                </a:solidFill>
              </a:rPr>
              <a:t>2</a:t>
            </a:r>
            <a:r>
              <a:rPr lang="en-US" altLang="en-US" sz="2400">
                <a:solidFill>
                  <a:srgbClr val="FF0000"/>
                </a:solidFill>
              </a:rPr>
              <a:t> &lt;&lt; </a:t>
            </a:r>
            <a:r>
              <a:rPr lang="en-US" altLang="en-US" sz="2400" i="1">
                <a:solidFill>
                  <a:srgbClr val="FF0000"/>
                </a:solidFill>
              </a:rPr>
              <a:t>k</a:t>
            </a:r>
            <a:r>
              <a:rPr lang="en-US" altLang="en-US" sz="2400" i="1" baseline="-25000">
                <a:solidFill>
                  <a:srgbClr val="FF0000"/>
                </a:solidFill>
              </a:rPr>
              <a:t>n</a:t>
            </a:r>
            <a:r>
              <a:rPr lang="en-US" altLang="en-US" sz="2400">
                <a:solidFill>
                  <a:srgbClr val="FF0000"/>
                </a:solidFill>
              </a:rPr>
              <a:t>(</a:t>
            </a:r>
            <a:r>
              <a:rPr lang="en-US" altLang="en-US" sz="2400" i="1">
                <a:solidFill>
                  <a:srgbClr val="FF0000"/>
                </a:solidFill>
              </a:rPr>
              <a:t>V</a:t>
            </a:r>
            <a:r>
              <a:rPr lang="en-US" altLang="en-US" sz="2400" i="1" baseline="-25000">
                <a:solidFill>
                  <a:srgbClr val="FF0000"/>
                </a:solidFill>
              </a:rPr>
              <a:t>GS</a:t>
            </a:r>
            <a:r>
              <a:rPr lang="en-US" altLang="en-US" sz="2400">
                <a:solidFill>
                  <a:srgbClr val="FF0000"/>
                </a:solidFill>
              </a:rPr>
              <a:t>-</a:t>
            </a:r>
            <a:r>
              <a:rPr lang="en-US" altLang="en-US" sz="2400" i="1">
                <a:solidFill>
                  <a:srgbClr val="FF0000"/>
                </a:solidFill>
              </a:rPr>
              <a:t>V</a:t>
            </a:r>
            <a:r>
              <a:rPr lang="en-US" altLang="en-US" sz="2400" i="1" baseline="-25000">
                <a:solidFill>
                  <a:srgbClr val="FF0000"/>
                </a:solidFill>
              </a:rPr>
              <a:t>t</a:t>
            </a:r>
            <a:r>
              <a:rPr lang="en-US" altLang="en-US" sz="2400">
                <a:solidFill>
                  <a:srgbClr val="FF0000"/>
                </a:solidFill>
              </a:rPr>
              <a:t>)</a:t>
            </a:r>
            <a:r>
              <a:rPr lang="en-US" altLang="en-US" sz="2400" i="1">
                <a:solidFill>
                  <a:srgbClr val="FF0000"/>
                </a:solidFill>
              </a:rPr>
              <a:t>v</a:t>
            </a:r>
            <a:r>
              <a:rPr lang="en-US" altLang="en-US" sz="2400" i="1" baseline="-25000">
                <a:solidFill>
                  <a:srgbClr val="FF0000"/>
                </a:solidFill>
              </a:rPr>
              <a:t>gs</a:t>
            </a:r>
          </a:p>
          <a:p>
            <a:pPr algn="ctr" eaLnBrk="1" hangingPunct="1">
              <a:spcBef>
                <a:spcPct val="50000"/>
              </a:spcBef>
            </a:pPr>
            <a:r>
              <a:rPr lang="en-US" altLang="en-US" sz="2400" i="1">
                <a:solidFill>
                  <a:srgbClr val="FF0000"/>
                </a:solidFill>
              </a:rPr>
              <a:t>v</a:t>
            </a:r>
            <a:r>
              <a:rPr lang="en-US" altLang="en-US" sz="2400" i="1" baseline="-25000">
                <a:solidFill>
                  <a:srgbClr val="FF0000"/>
                </a:solidFill>
              </a:rPr>
              <a:t>gs</a:t>
            </a:r>
            <a:r>
              <a:rPr lang="en-US" altLang="en-US" sz="2400">
                <a:solidFill>
                  <a:srgbClr val="FF0000"/>
                </a:solidFill>
              </a:rPr>
              <a:t> &lt;&lt; 2(</a:t>
            </a:r>
            <a:r>
              <a:rPr lang="en-US" altLang="en-US" sz="2400" i="1">
                <a:solidFill>
                  <a:srgbClr val="FF0000"/>
                </a:solidFill>
              </a:rPr>
              <a:t>V</a:t>
            </a:r>
            <a:r>
              <a:rPr lang="en-US" altLang="en-US" sz="2400" i="1" baseline="-25000">
                <a:solidFill>
                  <a:srgbClr val="FF0000"/>
                </a:solidFill>
              </a:rPr>
              <a:t>GS</a:t>
            </a:r>
            <a:r>
              <a:rPr lang="en-US" altLang="en-US" sz="2400">
                <a:solidFill>
                  <a:srgbClr val="FF0000"/>
                </a:solidFill>
              </a:rPr>
              <a:t>-</a:t>
            </a:r>
            <a:r>
              <a:rPr lang="en-US" altLang="en-US" sz="2400" i="1">
                <a:solidFill>
                  <a:srgbClr val="FF0000"/>
                </a:solidFill>
              </a:rPr>
              <a:t>V</a:t>
            </a:r>
            <a:r>
              <a:rPr lang="en-US" altLang="en-US" sz="2400" i="1" baseline="-25000">
                <a:solidFill>
                  <a:srgbClr val="FF0000"/>
                </a:solidFill>
              </a:rPr>
              <a:t>t</a:t>
            </a:r>
            <a:r>
              <a:rPr lang="en-US" altLang="en-US" sz="2400">
                <a:solidFill>
                  <a:srgbClr val="FF0000"/>
                </a:solidFill>
              </a:rPr>
              <a:t>)</a:t>
            </a:r>
          </a:p>
          <a:p>
            <a:pPr algn="ctr" eaLnBrk="1" hangingPunct="1">
              <a:spcBef>
                <a:spcPct val="50000"/>
              </a:spcBef>
            </a:pPr>
            <a:r>
              <a:rPr lang="en-US" altLang="en-US" sz="2400" i="1">
                <a:solidFill>
                  <a:srgbClr val="FF0000"/>
                </a:solidFill>
              </a:rPr>
              <a:t>v</a:t>
            </a:r>
            <a:r>
              <a:rPr lang="en-US" altLang="en-US" sz="2400" i="1" baseline="-25000">
                <a:solidFill>
                  <a:srgbClr val="FF0000"/>
                </a:solidFill>
              </a:rPr>
              <a:t>gs</a:t>
            </a:r>
            <a:r>
              <a:rPr lang="en-US" altLang="en-US" sz="2400">
                <a:solidFill>
                  <a:srgbClr val="FF0000"/>
                </a:solidFill>
              </a:rPr>
              <a:t> &lt;&lt; 2</a:t>
            </a:r>
            <a:r>
              <a:rPr lang="en-US" altLang="en-US" sz="2400" i="1">
                <a:solidFill>
                  <a:srgbClr val="FF0000"/>
                </a:solidFill>
              </a:rPr>
              <a:t>v</a:t>
            </a:r>
            <a:r>
              <a:rPr lang="en-US" altLang="en-US" sz="2400" i="1" baseline="-25000">
                <a:solidFill>
                  <a:srgbClr val="FF0000"/>
                </a:solidFill>
              </a:rPr>
              <a:t>OV</a:t>
            </a:r>
          </a:p>
        </p:txBody>
      </p:sp>
      <p:sp>
        <p:nvSpPr>
          <p:cNvPr id="9" name="Rectangle 8"/>
          <p:cNvSpPr/>
          <p:nvPr/>
        </p:nvSpPr>
        <p:spPr>
          <a:xfrm>
            <a:off x="693738" y="4838700"/>
            <a:ext cx="1336768" cy="3810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14942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41135"/>
                                        </p:tgtEl>
                                        <p:attrNameLst>
                                          <p:attrName>style.visibility</p:attrName>
                                        </p:attrNameLst>
                                      </p:cBhvr>
                                      <p:to>
                                        <p:strVal val="visible"/>
                                      </p:to>
                                    </p:set>
                                    <p:animEffect transition="in" filter="fade">
                                      <p:cBhvr>
                                        <p:cTn id="7" dur="500"/>
                                        <p:tgtEl>
                                          <p:spTgt spid="154113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541136"/>
                                        </p:tgtEl>
                                        <p:attrNameLst>
                                          <p:attrName>style.visibility</p:attrName>
                                        </p:attrNameLst>
                                      </p:cBhvr>
                                      <p:to>
                                        <p:strVal val="visible"/>
                                      </p:to>
                                    </p:set>
                                    <p:animEffect transition="in" filter="fade">
                                      <p:cBhvr>
                                        <p:cTn id="10" dur="500"/>
                                        <p:tgtEl>
                                          <p:spTgt spid="1541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1136" grpId="0" animBg="1"/>
      <p:bldP spid="15411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a:xfrm>
            <a:off x="1106709" y="561975"/>
            <a:ext cx="6741891" cy="1295400"/>
          </a:xfrm>
        </p:spPr>
        <p:txBody>
          <a:bodyPr/>
          <a:lstStyle/>
          <a:p>
            <a:pPr eaLnBrk="1" hangingPunct="1"/>
            <a:r>
              <a:rPr lang="en-US" altLang="en-US" sz="3200" dirty="0">
                <a:solidFill>
                  <a:srgbClr val="FF0000"/>
                </a:solidFill>
              </a:rPr>
              <a:t>Q: </a:t>
            </a:r>
            <a:r>
              <a:rPr lang="en-US" altLang="en-US" sz="3200" b="0" dirty="0"/>
              <a:t>What is </a:t>
            </a:r>
            <a:r>
              <a:rPr lang="en-US" altLang="en-US" sz="3200" b="0" dirty="0">
                <a:solidFill>
                  <a:srgbClr val="FF0000"/>
                </a:solidFill>
              </a:rPr>
              <a:t>effect of </a:t>
            </a:r>
            <a:r>
              <a:rPr lang="en-US" altLang="en-US" sz="3200" b="0" i="1" dirty="0" err="1">
                <a:solidFill>
                  <a:srgbClr val="FF0000"/>
                </a:solidFill>
              </a:rPr>
              <a:t>v</a:t>
            </a:r>
            <a:r>
              <a:rPr lang="en-US" altLang="en-US" sz="3200" b="0" i="1" baseline="-25000" dirty="0" err="1">
                <a:solidFill>
                  <a:srgbClr val="FF0000"/>
                </a:solidFill>
              </a:rPr>
              <a:t>gs</a:t>
            </a:r>
            <a:r>
              <a:rPr lang="en-US" altLang="en-US" sz="3200" b="0" i="1" baseline="-25000" dirty="0"/>
              <a:t> </a:t>
            </a:r>
            <a:r>
              <a:rPr lang="en-US" altLang="en-US" sz="3200" b="0" dirty="0"/>
              <a:t>on </a:t>
            </a:r>
            <a:r>
              <a:rPr lang="en-US" altLang="en-US" sz="3200" b="0" i="1" dirty="0" err="1"/>
              <a:t>i</a:t>
            </a:r>
            <a:r>
              <a:rPr lang="en-US" altLang="en-US" sz="3200" b="0" i="1" baseline="-25000" dirty="0" err="1"/>
              <a:t>D</a:t>
            </a:r>
            <a:r>
              <a:rPr lang="en-US" altLang="en-US" sz="3200" b="0" dirty="0"/>
              <a:t>?</a:t>
            </a:r>
          </a:p>
        </p:txBody>
      </p:sp>
      <p:sp>
        <p:nvSpPr>
          <p:cNvPr id="91140" name="Rectangle 3"/>
          <p:cNvSpPr>
            <a:spLocks noGrp="1" noChangeArrowheads="1"/>
          </p:cNvSpPr>
          <p:nvPr>
            <p:ph type="body" sz="half" idx="1"/>
          </p:nvPr>
        </p:nvSpPr>
        <p:spPr>
          <a:xfrm>
            <a:off x="152400" y="2057400"/>
            <a:ext cx="8839200" cy="4038600"/>
          </a:xfrm>
        </p:spPr>
        <p:txBody>
          <a:bodyPr/>
          <a:lstStyle/>
          <a:p>
            <a:pPr eaLnBrk="1" hangingPunct="1"/>
            <a:r>
              <a:rPr lang="en-US" altLang="en-US" sz="2800" b="1">
                <a:solidFill>
                  <a:srgbClr val="008000"/>
                </a:solidFill>
              </a:rPr>
              <a:t>step #4:</a:t>
            </a:r>
            <a:r>
              <a:rPr lang="en-US" altLang="en-US" sz="2800"/>
              <a:t> </a:t>
            </a:r>
            <a:r>
              <a:rPr lang="en-US" altLang="en-US" sz="2800">
                <a:solidFill>
                  <a:srgbClr val="FF0000"/>
                </a:solidFill>
              </a:rPr>
              <a:t>Adapt (5.43)</a:t>
            </a:r>
            <a:r>
              <a:rPr lang="en-US" altLang="en-US" sz="2800"/>
              <a:t> for small-signal condition.</a:t>
            </a:r>
          </a:p>
          <a:p>
            <a:pPr lvl="1" eaLnBrk="1" hangingPunct="1"/>
            <a:r>
              <a:rPr lang="en-US" altLang="en-US" sz="2800"/>
              <a:t>If </a:t>
            </a:r>
            <a:r>
              <a:rPr lang="en-US" altLang="en-US" sz="2800" i="1">
                <a:solidFill>
                  <a:srgbClr val="FF0000"/>
                </a:solidFill>
              </a:rPr>
              <a:t>v</a:t>
            </a:r>
            <a:r>
              <a:rPr lang="en-US" altLang="en-US" sz="2800" i="1" baseline="-25000">
                <a:solidFill>
                  <a:srgbClr val="FF0000"/>
                </a:solidFill>
              </a:rPr>
              <a:t>gs</a:t>
            </a:r>
            <a:r>
              <a:rPr lang="en-US" altLang="en-US" sz="2800">
                <a:solidFill>
                  <a:srgbClr val="FF0000"/>
                </a:solidFill>
              </a:rPr>
              <a:t> &lt;&lt; 2</a:t>
            </a:r>
            <a:r>
              <a:rPr lang="en-US" altLang="en-US" sz="2800" i="1">
                <a:solidFill>
                  <a:srgbClr val="FF0000"/>
                </a:solidFill>
              </a:rPr>
              <a:t>v</a:t>
            </a:r>
            <a:r>
              <a:rPr lang="en-US" altLang="en-US" sz="2800" i="1" baseline="-25000">
                <a:solidFill>
                  <a:srgbClr val="FF0000"/>
                </a:solidFill>
              </a:rPr>
              <a:t>OV </a:t>
            </a:r>
            <a:r>
              <a:rPr lang="en-US" altLang="en-US" sz="2800"/>
              <a:t>, neglect distortion.</a:t>
            </a:r>
          </a:p>
        </p:txBody>
      </p:sp>
      <p:graphicFrame>
        <p:nvGraphicFramePr>
          <p:cNvPr id="91141" name="Object 12"/>
          <p:cNvGraphicFramePr>
            <a:graphicFrameLocks noGrp="1" noChangeAspect="1"/>
          </p:cNvGraphicFramePr>
          <p:nvPr>
            <p:ph sz="quarter" idx="2"/>
            <p:extLst>
              <p:ext uri="{D42A27DB-BD31-4B8C-83A1-F6EECF244321}">
                <p14:modId xmlns:p14="http://schemas.microsoft.com/office/powerpoint/2010/main" val="1062284081"/>
              </p:ext>
            </p:extLst>
          </p:nvPr>
        </p:nvGraphicFramePr>
        <p:xfrm>
          <a:off x="524434" y="3429000"/>
          <a:ext cx="8340165" cy="2867025"/>
        </p:xfrm>
        <a:graphic>
          <a:graphicData uri="http://schemas.openxmlformats.org/presentationml/2006/ole">
            <mc:AlternateContent xmlns:mc="http://schemas.openxmlformats.org/markup-compatibility/2006">
              <mc:Choice xmlns:v="urn:schemas-microsoft-com:vml" Requires="v">
                <p:oleObj spid="_x0000_s28712" name="Equation" r:id="rId3" imgW="3098800" imgH="1028700" progId="Equation.DSMT4">
                  <p:embed/>
                </p:oleObj>
              </mc:Choice>
              <mc:Fallback>
                <p:oleObj name="Equation" r:id="rId3" imgW="3098800" imgH="1028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434" y="3429000"/>
                        <a:ext cx="8340165" cy="2867025"/>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fld id="{25371933-B8D7-4336-B6C0-A24FD4DCF24D}" type="slidenum">
              <a:rPr lang="en-US" altLang="en-US" smtClean="0"/>
              <a:pPr/>
              <a:t>31</a:t>
            </a:fld>
            <a:endParaRPr lang="en-US" altLang="en-US"/>
          </a:p>
        </p:txBody>
      </p:sp>
      <p:sp>
        <p:nvSpPr>
          <p:cNvPr id="91142" name="Rectangle 9"/>
          <p:cNvSpPr>
            <a:spLocks noChangeArrowheads="1"/>
          </p:cNvSpPr>
          <p:nvPr/>
        </p:nvSpPr>
        <p:spPr bwMode="auto">
          <a:xfrm>
            <a:off x="6629400" y="3352800"/>
            <a:ext cx="1447800" cy="1752600"/>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endParaRPr lang="en-US" altLang="en-US"/>
          </a:p>
        </p:txBody>
      </p:sp>
      <p:sp>
        <p:nvSpPr>
          <p:cNvPr id="91143" name="Line 7"/>
          <p:cNvSpPr>
            <a:spLocks noChangeShapeType="1"/>
          </p:cNvSpPr>
          <p:nvPr/>
        </p:nvSpPr>
        <p:spPr bwMode="auto">
          <a:xfrm>
            <a:off x="6858000" y="3429000"/>
            <a:ext cx="990600" cy="11430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4" name="Line 8"/>
          <p:cNvSpPr>
            <a:spLocks noChangeShapeType="1"/>
          </p:cNvSpPr>
          <p:nvPr/>
        </p:nvSpPr>
        <p:spPr bwMode="auto">
          <a:xfrm flipH="1">
            <a:off x="6858000" y="3429000"/>
            <a:ext cx="990600" cy="11430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5473" name="Rectangle 17"/>
          <p:cNvSpPr>
            <a:spLocks noChangeArrowheads="1"/>
          </p:cNvSpPr>
          <p:nvPr/>
        </p:nvSpPr>
        <p:spPr bwMode="auto">
          <a:xfrm>
            <a:off x="4343400" y="3581400"/>
            <a:ext cx="1981200" cy="762000"/>
          </a:xfrm>
          <a:prstGeom prst="rect">
            <a:avLst/>
          </a:prstGeom>
          <a:noFill/>
          <a:ln w="76200">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sp>
        <p:nvSpPr>
          <p:cNvPr id="10" name="Rectangle 9"/>
          <p:cNvSpPr/>
          <p:nvPr/>
        </p:nvSpPr>
        <p:spPr>
          <a:xfrm>
            <a:off x="605118" y="3774391"/>
            <a:ext cx="1210234" cy="2393576"/>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85723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3000" accel="50000" decel="50000" autoRev="1" fill="remove" grpId="0" nodeType="withEffect">
                                  <p:stCondLst>
                                    <p:cond delay="0"/>
                                  </p:stCondLst>
                                  <p:childTnLst>
                                    <p:animMotion origin="layout" path="M -3.33333E-6 2.22222E-6 L 0.29167 0.25555 " pathEditMode="relative" rAng="0" ptsTypes="AA">
                                      <p:cBhvr>
                                        <p:cTn id="6" dur="2000" fill="hold"/>
                                        <p:tgtEl>
                                          <p:spTgt spid="1555473"/>
                                        </p:tgtEl>
                                        <p:attrNameLst>
                                          <p:attrName>ppt_x</p:attrName>
                                          <p:attrName>ppt_y</p:attrName>
                                        </p:attrNameLst>
                                      </p:cBhvr>
                                      <p:rCtr x="14583" y="12778"/>
                                    </p:animMotion>
                                  </p:childTnLst>
                                </p:cTn>
                              </p:par>
                            </p:childTnLst>
                          </p:cTn>
                        </p:par>
                        <p:par>
                          <p:cTn id="7" fill="hold" nodeType="afterGroup">
                            <p:stCondLst>
                              <p:cond delay="12000"/>
                            </p:stCondLst>
                            <p:childTnLst>
                              <p:par>
                                <p:cTn id="8" presetID="10" presetClass="exit" presetSubtype="0" fill="hold" grpId="1" nodeType="afterEffect">
                                  <p:stCondLst>
                                    <p:cond delay="0"/>
                                  </p:stCondLst>
                                  <p:childTnLst>
                                    <p:animEffect transition="out" filter="fade">
                                      <p:cBhvr>
                                        <p:cTn id="9" dur="1000"/>
                                        <p:tgtEl>
                                          <p:spTgt spid="1555473"/>
                                        </p:tgtEl>
                                      </p:cBhvr>
                                    </p:animEffect>
                                    <p:set>
                                      <p:cBhvr>
                                        <p:cTn id="10" dur="1" fill="hold">
                                          <p:stCondLst>
                                            <p:cond delay="999"/>
                                          </p:stCondLst>
                                        </p:cTn>
                                        <p:tgtEl>
                                          <p:spTgt spid="15554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5473" grpId="0" animBg="1"/>
      <p:bldP spid="155547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pPr eaLnBrk="1" hangingPunct="1"/>
            <a:endParaRPr lang="en-US" altLang="en-US"/>
          </a:p>
        </p:txBody>
      </p:sp>
      <p:sp>
        <p:nvSpPr>
          <p:cNvPr id="92164" name="Rectangle 3"/>
          <p:cNvSpPr>
            <a:spLocks noGrp="1" noChangeArrowheads="1"/>
          </p:cNvSpPr>
          <p:nvPr>
            <p:ph idx="1"/>
          </p:nvPr>
        </p:nvSpPr>
        <p:spPr/>
        <p:txBody>
          <a:bodyPr/>
          <a:lstStyle/>
          <a:p>
            <a:pPr eaLnBrk="1" hangingPunct="1"/>
            <a:endParaRPr lang="en-US" altLang="en-US"/>
          </a:p>
        </p:txBody>
      </p:sp>
      <p:sp>
        <p:nvSpPr>
          <p:cNvPr id="2" name="Date Placeholder 1"/>
          <p:cNvSpPr>
            <a:spLocks noGrp="1"/>
          </p:cNvSpPr>
          <p:nvPr>
            <p:ph type="dt" sz="half" idx="10"/>
          </p:nvPr>
        </p:nvSpPr>
        <p:spPr/>
        <p:txBody>
          <a:bodyPr/>
          <a:lstStyle/>
          <a:p>
            <a:fld id="{3CE29D93-4524-4C83-A9A7-2E2AFF0FF9F6}" type="datetime1">
              <a:rPr lang="en-US" smtClean="0"/>
              <a:t>12/17/2017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32</a:t>
            </a:fld>
            <a:endParaRPr lang="en-US"/>
          </a:p>
        </p:txBody>
      </p:sp>
      <p:sp>
        <p:nvSpPr>
          <p:cNvPr id="92165" name="Rectangle 4"/>
          <p:cNvSpPr>
            <a:spLocks noChangeArrowheads="1"/>
          </p:cNvSpPr>
          <p:nvPr/>
        </p:nvSpPr>
        <p:spPr bwMode="auto">
          <a:xfrm>
            <a:off x="0" y="0"/>
            <a:ext cx="9144000" cy="6858000"/>
          </a:xfrm>
          <a:prstGeom prst="rect">
            <a:avLst/>
          </a:prstGeom>
          <a:solidFill>
            <a:schemeClr val="bg1">
              <a:alpha val="98038"/>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pic>
        <p:nvPicPr>
          <p:cNvPr id="92166" name="Picture 4" descr="se05F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57213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Rectangle 2"/>
          <p:cNvSpPr>
            <a:spLocks noChangeArrowheads="1"/>
          </p:cNvSpPr>
          <p:nvPr/>
        </p:nvSpPr>
        <p:spPr bwMode="auto">
          <a:xfrm>
            <a:off x="1289913" y="6195516"/>
            <a:ext cx="62526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l" eaLnBrk="1" hangingPunct="1"/>
            <a:r>
              <a:rPr lang="en-US" altLang="en-US" sz="2000" b="1" dirty="0"/>
              <a:t>Figure 17: </a:t>
            </a:r>
            <a:r>
              <a:rPr lang="en-US" altLang="en-US" sz="2000" dirty="0"/>
              <a:t>Small-signal operation of the MOSFET amplifier.</a:t>
            </a:r>
          </a:p>
        </p:txBody>
      </p:sp>
      <p:pic>
        <p:nvPicPr>
          <p:cNvPr id="921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200150"/>
            <a:ext cx="20574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323975"/>
            <a:ext cx="7715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8537" name="Rectangle 9"/>
          <p:cNvSpPr>
            <a:spLocks noChangeArrowheads="1"/>
          </p:cNvSpPr>
          <p:nvPr/>
        </p:nvSpPr>
        <p:spPr bwMode="auto">
          <a:xfrm>
            <a:off x="5486400" y="990600"/>
            <a:ext cx="3352800" cy="12192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sp>
        <p:nvSpPr>
          <p:cNvPr id="4" name="Rectangle 3"/>
          <p:cNvSpPr/>
          <p:nvPr/>
        </p:nvSpPr>
        <p:spPr>
          <a:xfrm>
            <a:off x="5638800" y="1200150"/>
            <a:ext cx="990600" cy="781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3236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5000"/>
                                        <p:tgtEl>
                                          <p:spTgt spid="1558537"/>
                                        </p:tgtEl>
                                      </p:cBhvr>
                                    </p:animEffect>
                                    <p:set>
                                      <p:cBhvr>
                                        <p:cTn id="7" dur="1" fill="hold">
                                          <p:stCondLst>
                                            <p:cond delay="4999"/>
                                          </p:stCondLst>
                                        </p:cTn>
                                        <p:tgtEl>
                                          <p:spTgt spid="15585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5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2"/>
          <p:cNvSpPr>
            <a:spLocks noGrp="1" noChangeArrowheads="1"/>
          </p:cNvSpPr>
          <p:nvPr>
            <p:ph type="title"/>
          </p:nvPr>
        </p:nvSpPr>
        <p:spPr/>
        <p:txBody>
          <a:bodyPr/>
          <a:lstStyle/>
          <a:p>
            <a:pPr eaLnBrk="1" hangingPunct="1"/>
            <a:r>
              <a:rPr lang="en-US" altLang="en-US" sz="3200" b="0" dirty="0"/>
              <a:t>5.3.</a:t>
            </a:r>
            <a:r>
              <a:rPr lang="en-US" altLang="en-US" sz="3200" dirty="0"/>
              <a:t> The Voltage Gain</a:t>
            </a:r>
          </a:p>
        </p:txBody>
      </p:sp>
      <p:sp>
        <p:nvSpPr>
          <p:cNvPr id="93189" name="Rectangle 3"/>
          <p:cNvSpPr>
            <a:spLocks noGrp="1" noChangeArrowheads="1"/>
          </p:cNvSpPr>
          <p:nvPr>
            <p:ph type="body" sz="half" idx="1"/>
          </p:nvPr>
        </p:nvSpPr>
        <p:spPr>
          <a:xfrm>
            <a:off x="838200" y="1447800"/>
            <a:ext cx="4305300" cy="4038600"/>
          </a:xfrm>
        </p:spPr>
        <p:txBody>
          <a:bodyPr/>
          <a:lstStyle/>
          <a:p>
            <a:pPr eaLnBrk="1" hangingPunct="1"/>
            <a:r>
              <a:rPr lang="en-US" altLang="en-US" sz="2800" b="1" dirty="0">
                <a:solidFill>
                  <a:srgbClr val="FF0000"/>
                </a:solidFill>
              </a:rPr>
              <a:t>Q:</a:t>
            </a:r>
            <a:r>
              <a:rPr lang="en-US" altLang="en-US" sz="2800" dirty="0">
                <a:solidFill>
                  <a:srgbClr val="FF0000"/>
                </a:solidFill>
              </a:rPr>
              <a:t> </a:t>
            </a:r>
            <a:r>
              <a:rPr lang="en-US" altLang="en-US" sz="2800" dirty="0"/>
              <a:t>How is </a:t>
            </a:r>
            <a:r>
              <a:rPr lang="en-US" altLang="en-US" sz="2800" dirty="0">
                <a:solidFill>
                  <a:srgbClr val="FF0000"/>
                </a:solidFill>
              </a:rPr>
              <a:t>voltage gain (</a:t>
            </a:r>
            <a:r>
              <a:rPr lang="en-US" altLang="en-US" sz="2800" i="1" dirty="0">
                <a:solidFill>
                  <a:srgbClr val="FF0000"/>
                </a:solidFill>
              </a:rPr>
              <a:t>A</a:t>
            </a:r>
            <a:r>
              <a:rPr lang="en-US" altLang="en-US" sz="2800" i="1" baseline="-25000" dirty="0">
                <a:solidFill>
                  <a:srgbClr val="FF0000"/>
                </a:solidFill>
              </a:rPr>
              <a:t>v</a:t>
            </a:r>
            <a:r>
              <a:rPr lang="en-US" altLang="en-US" sz="2800" dirty="0">
                <a:solidFill>
                  <a:srgbClr val="FF0000"/>
                </a:solidFill>
              </a:rPr>
              <a:t>)</a:t>
            </a:r>
            <a:r>
              <a:rPr lang="en-US" altLang="en-US" sz="2800" dirty="0"/>
              <a:t> defined?</a:t>
            </a:r>
          </a:p>
          <a:p>
            <a:pPr lvl="1" eaLnBrk="1" hangingPunct="1"/>
            <a:r>
              <a:rPr lang="en-US" altLang="en-US" sz="2800" b="1" dirty="0">
                <a:solidFill>
                  <a:srgbClr val="008000"/>
                </a:solidFill>
              </a:rPr>
              <a:t>step #1: </a:t>
            </a:r>
            <a:r>
              <a:rPr lang="en-US" altLang="en-US" sz="2800" dirty="0"/>
              <a:t>Define </a:t>
            </a:r>
            <a:r>
              <a:rPr lang="en-US" altLang="en-US" sz="2800" i="1" dirty="0" err="1">
                <a:solidFill>
                  <a:srgbClr val="FF0000"/>
                </a:solidFill>
              </a:rPr>
              <a:t>v</a:t>
            </a:r>
            <a:r>
              <a:rPr lang="en-US" altLang="en-US" sz="2800" i="1" baseline="-25000" dirty="0" err="1">
                <a:solidFill>
                  <a:srgbClr val="FF0000"/>
                </a:solidFill>
              </a:rPr>
              <a:t>DS</a:t>
            </a:r>
            <a:r>
              <a:rPr lang="en-US" altLang="en-US" sz="2800" dirty="0">
                <a:solidFill>
                  <a:srgbClr val="FF0000"/>
                </a:solidFill>
              </a:rPr>
              <a:t> for circuit</a:t>
            </a:r>
            <a:r>
              <a:rPr lang="en-US" altLang="en-US" sz="2800" dirty="0"/>
              <a:t> of Figure 34 using KVL.</a:t>
            </a:r>
          </a:p>
        </p:txBody>
      </p:sp>
      <p:graphicFrame>
        <p:nvGraphicFramePr>
          <p:cNvPr id="93190" name="Object 6"/>
          <p:cNvGraphicFramePr>
            <a:graphicFrameLocks noGrp="1" noChangeAspect="1"/>
          </p:cNvGraphicFramePr>
          <p:nvPr>
            <p:ph sz="half" idx="2"/>
            <p:extLst>
              <p:ext uri="{D42A27DB-BD31-4B8C-83A1-F6EECF244321}">
                <p14:modId xmlns:p14="http://schemas.microsoft.com/office/powerpoint/2010/main" val="4280839077"/>
              </p:ext>
            </p:extLst>
          </p:nvPr>
        </p:nvGraphicFramePr>
        <p:xfrm>
          <a:off x="744069" y="3839511"/>
          <a:ext cx="3873500" cy="2368550"/>
        </p:xfrm>
        <a:graphic>
          <a:graphicData uri="http://schemas.openxmlformats.org/presentationml/2006/ole">
            <mc:AlternateContent xmlns:mc="http://schemas.openxmlformats.org/markup-compatibility/2006">
              <mc:Choice xmlns:v="urn:schemas-microsoft-com:vml" Requires="v">
                <p:oleObj spid="_x0000_s29736" name="Equation" r:id="rId3" imgW="1765300" imgH="1079500" progId="Equation.DSMT4">
                  <p:embed/>
                </p:oleObj>
              </mc:Choice>
              <mc:Fallback>
                <p:oleObj name="Equation" r:id="rId3" imgW="1765300" imgH="1079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9" y="3839511"/>
                        <a:ext cx="3873500" cy="236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33</a:t>
            </a:fld>
            <a:endParaRPr lang="en-US" altLang="en-US"/>
          </a:p>
        </p:txBody>
      </p:sp>
      <p:pic>
        <p:nvPicPr>
          <p:cNvPr id="93191" name="Picture 4" descr="se05F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676400"/>
            <a:ext cx="2925763"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2" name="Rectangle 2"/>
          <p:cNvSpPr>
            <a:spLocks noChangeArrowheads="1"/>
          </p:cNvSpPr>
          <p:nvPr/>
        </p:nvSpPr>
        <p:spPr bwMode="auto">
          <a:xfrm>
            <a:off x="4711700" y="5431732"/>
            <a:ext cx="419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b="1" dirty="0"/>
              <a:t>Figure 16: </a:t>
            </a:r>
            <a:r>
              <a:rPr lang="en-US" altLang="en-US" dirty="0"/>
              <a:t>Conceptual circuit utilized to study the operation of the MOSFET as a small-signal amplifier.</a:t>
            </a:r>
          </a:p>
        </p:txBody>
      </p:sp>
    </p:spTree>
    <p:extLst>
      <p:ext uri="{BB962C8B-B14F-4D97-AF65-F5344CB8AC3E}">
        <p14:creationId xmlns:p14="http://schemas.microsoft.com/office/powerpoint/2010/main" val="326255816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2"/>
          <p:cNvSpPr>
            <a:spLocks noGrp="1" noChangeArrowheads="1"/>
          </p:cNvSpPr>
          <p:nvPr>
            <p:ph type="title"/>
          </p:nvPr>
        </p:nvSpPr>
        <p:spPr>
          <a:xfrm>
            <a:off x="810185" y="528926"/>
            <a:ext cx="7364506" cy="1295400"/>
          </a:xfrm>
        </p:spPr>
        <p:txBody>
          <a:bodyPr/>
          <a:lstStyle/>
          <a:p>
            <a:pPr eaLnBrk="1" hangingPunct="1"/>
            <a:r>
              <a:rPr lang="en-US" altLang="en-US" sz="3200" dirty="0">
                <a:solidFill>
                  <a:srgbClr val="FF0000"/>
                </a:solidFill>
              </a:rPr>
              <a:t>Q: </a:t>
            </a:r>
            <a:r>
              <a:rPr lang="en-US" altLang="en-US" sz="3200" b="0" dirty="0"/>
              <a:t>How is </a:t>
            </a:r>
            <a:r>
              <a:rPr lang="en-US" altLang="en-US" sz="3200" b="0" dirty="0">
                <a:solidFill>
                  <a:srgbClr val="FF0000"/>
                </a:solidFill>
              </a:rPr>
              <a:t>voltage gain (</a:t>
            </a:r>
            <a:r>
              <a:rPr lang="en-US" altLang="en-US" sz="3200" b="0" i="1" dirty="0">
                <a:solidFill>
                  <a:srgbClr val="FF0000"/>
                </a:solidFill>
              </a:rPr>
              <a:t>A</a:t>
            </a:r>
            <a:r>
              <a:rPr lang="en-US" altLang="en-US" sz="3200" b="0" i="1" baseline="-25000" dirty="0">
                <a:solidFill>
                  <a:srgbClr val="FF0000"/>
                </a:solidFill>
              </a:rPr>
              <a:t>v</a:t>
            </a:r>
            <a:r>
              <a:rPr lang="en-US" altLang="en-US" sz="3200" b="0" dirty="0">
                <a:solidFill>
                  <a:srgbClr val="FF0000"/>
                </a:solidFill>
              </a:rPr>
              <a:t>)</a:t>
            </a:r>
            <a:r>
              <a:rPr lang="en-US" altLang="en-US" sz="3200" b="0" dirty="0"/>
              <a:t> defined?</a:t>
            </a:r>
          </a:p>
        </p:txBody>
      </p:sp>
      <p:sp>
        <p:nvSpPr>
          <p:cNvPr id="94213" name="Rectangle 5"/>
          <p:cNvSpPr>
            <a:spLocks noGrp="1" noChangeArrowheads="1"/>
          </p:cNvSpPr>
          <p:nvPr>
            <p:ph type="body" sz="half" idx="1"/>
          </p:nvPr>
        </p:nvSpPr>
        <p:spPr>
          <a:xfrm>
            <a:off x="810185" y="1549279"/>
            <a:ext cx="4305300" cy="4038600"/>
          </a:xfrm>
        </p:spPr>
        <p:txBody>
          <a:bodyPr>
            <a:normAutofit/>
          </a:bodyPr>
          <a:lstStyle/>
          <a:p>
            <a:pPr eaLnBrk="1" hangingPunct="1"/>
            <a:r>
              <a:rPr lang="en-US" altLang="en-US" b="1" dirty="0">
                <a:solidFill>
                  <a:srgbClr val="008000"/>
                </a:solidFill>
              </a:rPr>
              <a:t>step #2: </a:t>
            </a:r>
            <a:r>
              <a:rPr lang="en-US" altLang="en-US" dirty="0">
                <a:solidFill>
                  <a:srgbClr val="FF0000"/>
                </a:solidFill>
              </a:rPr>
              <a:t>Isolate </a:t>
            </a:r>
            <a:r>
              <a:rPr lang="en-US" altLang="en-US" i="1" dirty="0" err="1">
                <a:solidFill>
                  <a:srgbClr val="FF0000"/>
                </a:solidFill>
              </a:rPr>
              <a:t>v</a:t>
            </a:r>
            <a:r>
              <a:rPr lang="en-US" altLang="en-US" i="1" baseline="-25000" dirty="0" err="1">
                <a:solidFill>
                  <a:srgbClr val="FF0000"/>
                </a:solidFill>
              </a:rPr>
              <a:t>ds</a:t>
            </a:r>
            <a:r>
              <a:rPr lang="en-US" altLang="en-US" dirty="0"/>
              <a:t> component of </a:t>
            </a:r>
            <a:r>
              <a:rPr lang="en-US" altLang="en-US" i="1" dirty="0" err="1"/>
              <a:t>v</a:t>
            </a:r>
            <a:r>
              <a:rPr lang="en-US" altLang="en-US" i="1" baseline="-25000" dirty="0" err="1"/>
              <a:t>DS</a:t>
            </a:r>
            <a:r>
              <a:rPr lang="en-US" altLang="en-US" i="1" dirty="0"/>
              <a:t>.</a:t>
            </a:r>
          </a:p>
          <a:p>
            <a:pPr eaLnBrk="1" hangingPunct="1"/>
            <a:r>
              <a:rPr lang="en-US" altLang="en-US" b="1" dirty="0">
                <a:solidFill>
                  <a:srgbClr val="008000"/>
                </a:solidFill>
              </a:rPr>
              <a:t>step #3:</a:t>
            </a:r>
            <a:r>
              <a:rPr lang="en-US" altLang="en-US" dirty="0"/>
              <a:t> Solve for </a:t>
            </a:r>
            <a:r>
              <a:rPr lang="en-US" altLang="en-US" dirty="0">
                <a:solidFill>
                  <a:srgbClr val="FF0000"/>
                </a:solidFill>
              </a:rPr>
              <a:t>gain (</a:t>
            </a:r>
            <a:r>
              <a:rPr lang="en-US" altLang="en-US" i="1" dirty="0">
                <a:solidFill>
                  <a:srgbClr val="FF0000"/>
                </a:solidFill>
              </a:rPr>
              <a:t>A</a:t>
            </a:r>
            <a:r>
              <a:rPr lang="en-US" altLang="en-US" i="1" baseline="-25000" dirty="0">
                <a:solidFill>
                  <a:srgbClr val="FF0000"/>
                </a:solidFill>
              </a:rPr>
              <a:t>v</a:t>
            </a:r>
            <a:r>
              <a:rPr lang="en-US" altLang="en-US" dirty="0">
                <a:solidFill>
                  <a:srgbClr val="FF0000"/>
                </a:solidFill>
              </a:rPr>
              <a:t>).</a:t>
            </a:r>
          </a:p>
        </p:txBody>
      </p:sp>
      <p:graphicFrame>
        <p:nvGraphicFramePr>
          <p:cNvPr id="94215" name="Object 9"/>
          <p:cNvGraphicFramePr>
            <a:graphicFrameLocks noGrp="1" noChangeAspect="1"/>
          </p:cNvGraphicFramePr>
          <p:nvPr>
            <p:ph sz="half" idx="2"/>
            <p:extLst>
              <p:ext uri="{D42A27DB-BD31-4B8C-83A1-F6EECF244321}">
                <p14:modId xmlns:p14="http://schemas.microsoft.com/office/powerpoint/2010/main" val="2100087492"/>
              </p:ext>
            </p:extLst>
          </p:nvPr>
        </p:nvGraphicFramePr>
        <p:xfrm>
          <a:off x="5548032" y="1761616"/>
          <a:ext cx="2793432" cy="3145756"/>
        </p:xfrm>
        <a:graphic>
          <a:graphicData uri="http://schemas.openxmlformats.org/presentationml/2006/ole">
            <mc:AlternateContent xmlns:mc="http://schemas.openxmlformats.org/markup-compatibility/2006">
              <mc:Choice xmlns:v="urn:schemas-microsoft-com:vml" Requires="v">
                <p:oleObj spid="_x0000_s30763" name="Equation" r:id="rId3" imgW="1409700" imgH="1587500" progId="Equation.DSMT4">
                  <p:embed/>
                </p:oleObj>
              </mc:Choice>
              <mc:Fallback>
                <p:oleObj name="Equation" r:id="rId3" imgW="1409700" imgH="1587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032" y="1761616"/>
                        <a:ext cx="2793432" cy="3145756"/>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34</a:t>
            </a:fld>
            <a:endParaRPr lang="en-US" altLang="en-US"/>
          </a:p>
        </p:txBody>
      </p:sp>
      <p:pic>
        <p:nvPicPr>
          <p:cNvPr id="94216" name="Picture 4" descr="se05F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9215" y="2982336"/>
            <a:ext cx="2092137" cy="272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7" name="Rectangle 2"/>
          <p:cNvSpPr>
            <a:spLocks noChangeArrowheads="1"/>
          </p:cNvSpPr>
          <p:nvPr/>
        </p:nvSpPr>
        <p:spPr bwMode="auto">
          <a:xfrm>
            <a:off x="562535" y="5700953"/>
            <a:ext cx="54012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b="1" dirty="0"/>
              <a:t>Figure 16: </a:t>
            </a:r>
            <a:r>
              <a:rPr lang="en-US" altLang="en-US" dirty="0"/>
              <a:t>Conceptual circuit utilized to study the operation of the MOSFET as a small-signal amplifier.</a:t>
            </a:r>
          </a:p>
        </p:txBody>
      </p:sp>
      <p:sp>
        <p:nvSpPr>
          <p:cNvPr id="10" name="TextBox 9"/>
          <p:cNvSpPr txBox="1"/>
          <p:nvPr/>
        </p:nvSpPr>
        <p:spPr>
          <a:xfrm>
            <a:off x="5286935" y="4289995"/>
            <a:ext cx="1148603" cy="369332"/>
          </a:xfrm>
          <a:prstGeom prst="rect">
            <a:avLst/>
          </a:prstGeom>
          <a:solidFill>
            <a:schemeClr val="tx2">
              <a:lumMod val="10000"/>
              <a:lumOff val="90000"/>
            </a:schemeClr>
          </a:solidFill>
        </p:spPr>
        <p:txBody>
          <a:bodyPr wrap="square" rtlCol="0">
            <a:spAutoFit/>
          </a:bodyPr>
          <a:lstStyle/>
          <a:p>
            <a:pPr algn="ctr"/>
            <a:r>
              <a:rPr lang="en-US" dirty="0">
                <a:solidFill>
                  <a:srgbClr val="FF0000"/>
                </a:solidFill>
              </a:rPr>
              <a:t>(Eq. 13)</a:t>
            </a:r>
          </a:p>
        </p:txBody>
      </p:sp>
      <p:sp>
        <p:nvSpPr>
          <p:cNvPr id="3" name="Rectangle 2"/>
          <p:cNvSpPr/>
          <p:nvPr/>
        </p:nvSpPr>
        <p:spPr>
          <a:xfrm>
            <a:off x="5286935" y="1824326"/>
            <a:ext cx="1148603" cy="1295392"/>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69740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1D955-DD21-4DE7-97F3-F3F812145DDB}" type="datetime1">
              <a:rPr lang="en-US" smtClean="0"/>
              <a:t>12/17/2017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35</a:t>
            </a:fld>
            <a:endParaRPr lang="en-US"/>
          </a:p>
        </p:txBody>
      </p:sp>
      <p:sp>
        <p:nvSpPr>
          <p:cNvPr id="95235" name="Rectangle 5"/>
          <p:cNvSpPr>
            <a:spLocks noGrp="1" noChangeArrowheads="1"/>
          </p:cNvSpPr>
          <p:nvPr>
            <p:ph type="title" idx="4294967295"/>
          </p:nvPr>
        </p:nvSpPr>
        <p:spPr>
          <a:xfrm>
            <a:off x="309282" y="863043"/>
            <a:ext cx="4443413" cy="1325563"/>
          </a:xfrm>
        </p:spPr>
        <p:txBody>
          <a:bodyPr/>
          <a:lstStyle/>
          <a:p>
            <a:pPr eaLnBrk="1" hangingPunct="1"/>
            <a:r>
              <a:rPr lang="en-US" altLang="en-US" sz="3200" b="0" dirty="0"/>
              <a:t>5.3.</a:t>
            </a:r>
            <a:r>
              <a:rPr lang="en-US" altLang="en-US" sz="3200" dirty="0"/>
              <a:t> The Voltage Gain</a:t>
            </a:r>
          </a:p>
        </p:txBody>
      </p:sp>
      <p:sp>
        <p:nvSpPr>
          <p:cNvPr id="95236" name="Rectangle 6"/>
          <p:cNvSpPr>
            <a:spLocks noGrp="1" noChangeArrowheads="1"/>
          </p:cNvSpPr>
          <p:nvPr>
            <p:ph sz="half" idx="4294967295"/>
          </p:nvPr>
        </p:nvSpPr>
        <p:spPr>
          <a:xfrm>
            <a:off x="645459" y="2339228"/>
            <a:ext cx="3775239" cy="3375025"/>
          </a:xfrm>
          <a:noFill/>
        </p:spPr>
        <p:txBody>
          <a:bodyPr>
            <a:normAutofit/>
          </a:bodyPr>
          <a:lstStyle/>
          <a:p>
            <a:pPr eaLnBrk="1" hangingPunct="1"/>
            <a:r>
              <a:rPr lang="en-US" altLang="en-US" sz="2000" dirty="0"/>
              <a:t>Output signal is </a:t>
            </a:r>
            <a:r>
              <a:rPr lang="en-US" altLang="en-US" sz="2000" dirty="0">
                <a:solidFill>
                  <a:srgbClr val="FF0000"/>
                </a:solidFill>
              </a:rPr>
              <a:t>shifted</a:t>
            </a:r>
            <a:r>
              <a:rPr lang="en-US" altLang="en-US" sz="2000" dirty="0"/>
              <a:t> from input by 180</a:t>
            </a:r>
            <a:r>
              <a:rPr lang="en-US" altLang="en-US" sz="2000" baseline="30000" dirty="0"/>
              <a:t>O</a:t>
            </a:r>
            <a:r>
              <a:rPr lang="en-US" altLang="en-US" sz="2000" dirty="0"/>
              <a:t>.</a:t>
            </a:r>
          </a:p>
          <a:p>
            <a:pPr eaLnBrk="1" hangingPunct="1"/>
            <a:r>
              <a:rPr lang="en-US" altLang="en-US" sz="2000" dirty="0"/>
              <a:t>Input signal </a:t>
            </a:r>
            <a:r>
              <a:rPr lang="en-US" altLang="en-US" sz="2000" i="1" dirty="0" err="1">
                <a:solidFill>
                  <a:srgbClr val="FF0000"/>
                </a:solidFill>
              </a:rPr>
              <a:t>v</a:t>
            </a:r>
            <a:r>
              <a:rPr lang="en-US" altLang="en-US" sz="2000" i="1" baseline="-25000" dirty="0" err="1">
                <a:solidFill>
                  <a:srgbClr val="FF0000"/>
                </a:solidFill>
              </a:rPr>
              <a:t>gs</a:t>
            </a:r>
            <a:r>
              <a:rPr lang="en-US" altLang="en-US" sz="2000" dirty="0">
                <a:solidFill>
                  <a:srgbClr val="FF0000"/>
                </a:solidFill>
              </a:rPr>
              <a:t> &lt;&lt; 2(</a:t>
            </a:r>
            <a:r>
              <a:rPr lang="en-US" altLang="en-US" sz="2000" i="1" dirty="0">
                <a:solidFill>
                  <a:srgbClr val="FF0000"/>
                </a:solidFill>
              </a:rPr>
              <a:t>V</a:t>
            </a:r>
            <a:r>
              <a:rPr lang="en-US" altLang="en-US" sz="2000" i="1" baseline="-25000" dirty="0">
                <a:solidFill>
                  <a:srgbClr val="FF0000"/>
                </a:solidFill>
              </a:rPr>
              <a:t>GS</a:t>
            </a:r>
            <a:r>
              <a:rPr lang="en-US" altLang="en-US" sz="2000" dirty="0">
                <a:solidFill>
                  <a:srgbClr val="FF0000"/>
                </a:solidFill>
              </a:rPr>
              <a:t> – </a:t>
            </a:r>
            <a:r>
              <a:rPr lang="en-US" altLang="en-US" sz="2000" i="1" dirty="0" err="1">
                <a:solidFill>
                  <a:srgbClr val="FF0000"/>
                </a:solidFill>
              </a:rPr>
              <a:t>V</a:t>
            </a:r>
            <a:r>
              <a:rPr lang="en-US" altLang="en-US" sz="2000" i="1" baseline="-25000" dirty="0" err="1">
                <a:solidFill>
                  <a:srgbClr val="FF0000"/>
                </a:solidFill>
              </a:rPr>
              <a:t>t</a:t>
            </a:r>
            <a:r>
              <a:rPr lang="en-US" altLang="en-US" sz="2000" dirty="0">
                <a:solidFill>
                  <a:srgbClr val="FF0000"/>
                </a:solidFill>
              </a:rPr>
              <a:t>).</a:t>
            </a:r>
          </a:p>
          <a:p>
            <a:pPr eaLnBrk="1" hangingPunct="1"/>
            <a:r>
              <a:rPr lang="en-US" altLang="en-US" sz="2000" dirty="0"/>
              <a:t>Operation should remain in MOSFET </a:t>
            </a:r>
            <a:r>
              <a:rPr lang="en-US" altLang="en-US" sz="2000" dirty="0">
                <a:solidFill>
                  <a:srgbClr val="FF0000"/>
                </a:solidFill>
              </a:rPr>
              <a:t>saturation</a:t>
            </a:r>
            <a:r>
              <a:rPr lang="en-US" altLang="en-US" sz="2000" dirty="0"/>
              <a:t> region</a:t>
            </a:r>
          </a:p>
          <a:p>
            <a:pPr lvl="1" eaLnBrk="1" hangingPunct="1"/>
            <a:r>
              <a:rPr lang="en-US" altLang="en-US" sz="2400" i="1" dirty="0" err="1"/>
              <a:t>v</a:t>
            </a:r>
            <a:r>
              <a:rPr lang="en-US" altLang="en-US" sz="2400" i="1" baseline="-25000" dirty="0" err="1"/>
              <a:t>DS</a:t>
            </a:r>
            <a:r>
              <a:rPr lang="en-US" altLang="en-US" sz="2400" dirty="0"/>
              <a:t> &gt; </a:t>
            </a:r>
            <a:r>
              <a:rPr lang="en-US" altLang="en-US" sz="2400" i="1" dirty="0" err="1"/>
              <a:t>v</a:t>
            </a:r>
            <a:r>
              <a:rPr lang="en-US" altLang="en-US" sz="2400" i="1" baseline="-25000" dirty="0" err="1"/>
              <a:t>GS</a:t>
            </a:r>
            <a:r>
              <a:rPr lang="en-US" altLang="en-US" sz="2400" dirty="0"/>
              <a:t> – </a:t>
            </a:r>
            <a:r>
              <a:rPr lang="en-US" altLang="en-US" sz="2400" i="1" dirty="0" err="1"/>
              <a:t>V</a:t>
            </a:r>
            <a:r>
              <a:rPr lang="en-US" altLang="en-US" sz="2400" i="1" baseline="-25000" dirty="0" err="1"/>
              <a:t>t</a:t>
            </a:r>
            <a:r>
              <a:rPr lang="en-US" altLang="en-US" sz="2400" baseline="-25000" dirty="0"/>
              <a:t> </a:t>
            </a:r>
            <a:r>
              <a:rPr lang="en-US" altLang="en-US" sz="2400" dirty="0">
                <a:solidFill>
                  <a:srgbClr val="FF0000"/>
                </a:solidFill>
              </a:rPr>
              <a:t>(legroom)</a:t>
            </a:r>
          </a:p>
          <a:p>
            <a:pPr lvl="1" eaLnBrk="1" hangingPunct="1"/>
            <a:r>
              <a:rPr lang="en-US" altLang="en-US" sz="2400" i="1" dirty="0" err="1"/>
              <a:t>v</a:t>
            </a:r>
            <a:r>
              <a:rPr lang="en-US" altLang="en-US" sz="2400" i="1" baseline="-25000" dirty="0" err="1"/>
              <a:t>DS</a:t>
            </a:r>
            <a:r>
              <a:rPr lang="en-US" altLang="en-US" sz="2400" i="1" baseline="-25000" dirty="0"/>
              <a:t> </a:t>
            </a:r>
            <a:r>
              <a:rPr lang="en-US" altLang="en-US" sz="2400" dirty="0"/>
              <a:t>&lt;</a:t>
            </a:r>
            <a:r>
              <a:rPr lang="en-US" altLang="en-US" sz="2400" i="1" dirty="0"/>
              <a:t> V</a:t>
            </a:r>
            <a:r>
              <a:rPr lang="en-US" altLang="en-US" sz="2400" i="1" baseline="-25000" dirty="0"/>
              <a:t>DD </a:t>
            </a:r>
            <a:r>
              <a:rPr lang="en-US" altLang="en-US" sz="2400" dirty="0">
                <a:solidFill>
                  <a:srgbClr val="FF0000"/>
                </a:solidFill>
              </a:rPr>
              <a:t>(headroom)</a:t>
            </a:r>
          </a:p>
          <a:p>
            <a:pPr lvl="2" eaLnBrk="1" hangingPunct="1"/>
            <a:endParaRPr lang="en-US" altLang="en-US" sz="2400" dirty="0"/>
          </a:p>
        </p:txBody>
      </p:sp>
      <p:pic>
        <p:nvPicPr>
          <p:cNvPr id="95237" name="Picture 5" descr="se05F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951" y="865096"/>
            <a:ext cx="41513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8" name="Rectangle 2"/>
          <p:cNvSpPr>
            <a:spLocks noChangeArrowheads="1"/>
          </p:cNvSpPr>
          <p:nvPr/>
        </p:nvSpPr>
        <p:spPr bwMode="auto">
          <a:xfrm>
            <a:off x="4518213" y="5591549"/>
            <a:ext cx="419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sz="1800" b="1" dirty="0"/>
              <a:t>Figure 18: </a:t>
            </a:r>
            <a:r>
              <a:rPr lang="en-US" altLang="en-US" sz="1800" dirty="0"/>
              <a:t>Total instantaneous voltage </a:t>
            </a:r>
            <a:r>
              <a:rPr lang="en-US" altLang="en-US" sz="1800" i="1" dirty="0" err="1"/>
              <a:t>v</a:t>
            </a:r>
            <a:r>
              <a:rPr lang="en-US" altLang="en-US" sz="1800" i="1" baseline="-25000" dirty="0" err="1"/>
              <a:t>GS</a:t>
            </a:r>
            <a:r>
              <a:rPr lang="en-US" altLang="en-US" sz="1800" dirty="0"/>
              <a:t> and </a:t>
            </a:r>
            <a:r>
              <a:rPr lang="en-US" altLang="en-US" sz="1800" i="1" dirty="0" err="1"/>
              <a:t>v</a:t>
            </a:r>
            <a:r>
              <a:rPr lang="en-US" altLang="en-US" sz="1800" i="1" baseline="-25000" dirty="0" err="1"/>
              <a:t>DS</a:t>
            </a:r>
            <a:r>
              <a:rPr lang="en-US" altLang="en-US" sz="1800" dirty="0"/>
              <a:t> for the circuit in Figure 5.34.</a:t>
            </a:r>
          </a:p>
        </p:txBody>
      </p:sp>
    </p:spTree>
    <p:extLst>
      <p:ext uri="{BB962C8B-B14F-4D97-AF65-F5344CB8AC3E}">
        <p14:creationId xmlns:p14="http://schemas.microsoft.com/office/powerpoint/2010/main" val="58486894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D8D4E-0631-4D93-9F56-94EF2512CB50}" type="datetime1">
              <a:rPr lang="en-US" smtClean="0"/>
              <a:t>12/17/2017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36</a:t>
            </a:fld>
            <a:endParaRPr lang="en-US"/>
          </a:p>
        </p:txBody>
      </p:sp>
      <p:sp>
        <p:nvSpPr>
          <p:cNvPr id="96259" name="Rectangle 2"/>
          <p:cNvSpPr>
            <a:spLocks noGrp="1" noChangeArrowheads="1"/>
          </p:cNvSpPr>
          <p:nvPr>
            <p:ph type="title" idx="4294967295"/>
          </p:nvPr>
        </p:nvSpPr>
        <p:spPr>
          <a:xfrm>
            <a:off x="188912" y="477831"/>
            <a:ext cx="5449888" cy="1325563"/>
          </a:xfrm>
        </p:spPr>
        <p:txBody>
          <a:bodyPr/>
          <a:lstStyle/>
          <a:p>
            <a:pPr eaLnBrk="1" hangingPunct="1"/>
            <a:r>
              <a:rPr lang="en-US" altLang="en-US" sz="3200" b="0" dirty="0"/>
              <a:t>5.5.</a:t>
            </a:r>
            <a:r>
              <a:rPr lang="en-US" altLang="en-US" sz="3200" dirty="0"/>
              <a:t> Small-Signal Equivalent Models</a:t>
            </a:r>
          </a:p>
        </p:txBody>
      </p:sp>
      <p:sp>
        <p:nvSpPr>
          <p:cNvPr id="96260" name="Rectangle 5"/>
          <p:cNvSpPr>
            <a:spLocks noGrp="1" noChangeArrowheads="1"/>
          </p:cNvSpPr>
          <p:nvPr>
            <p:ph sz="half" idx="4294967295"/>
          </p:nvPr>
        </p:nvSpPr>
        <p:spPr>
          <a:xfrm>
            <a:off x="766482" y="2144992"/>
            <a:ext cx="4114799" cy="3678238"/>
          </a:xfrm>
          <a:noFill/>
        </p:spPr>
        <p:txBody>
          <a:bodyPr>
            <a:noAutofit/>
          </a:bodyPr>
          <a:lstStyle/>
          <a:p>
            <a:pPr eaLnBrk="1" hangingPunct="1"/>
            <a:r>
              <a:rPr lang="en-US" altLang="en-US" dirty="0"/>
              <a:t>From signal POV, </a:t>
            </a:r>
            <a:r>
              <a:rPr lang="en-US" altLang="en-US" dirty="0">
                <a:solidFill>
                  <a:srgbClr val="FF0000"/>
                </a:solidFill>
              </a:rPr>
              <a:t>FET behaves as VCCS.</a:t>
            </a:r>
          </a:p>
          <a:p>
            <a:pPr lvl="1" eaLnBrk="1" hangingPunct="1"/>
            <a:r>
              <a:rPr lang="en-US" altLang="en-US" dirty="0">
                <a:solidFill>
                  <a:srgbClr val="FF0000"/>
                </a:solidFill>
              </a:rPr>
              <a:t>Accepts </a:t>
            </a:r>
            <a:r>
              <a:rPr lang="en-US" altLang="en-US" i="1" dirty="0" err="1">
                <a:solidFill>
                  <a:srgbClr val="FF0000"/>
                </a:solidFill>
              </a:rPr>
              <a:t>v</a:t>
            </a:r>
            <a:r>
              <a:rPr lang="en-US" altLang="en-US" i="1" baseline="-25000" dirty="0" err="1">
                <a:solidFill>
                  <a:srgbClr val="FF0000"/>
                </a:solidFill>
              </a:rPr>
              <a:t>gs</a:t>
            </a:r>
            <a:r>
              <a:rPr lang="en-US" altLang="en-US" dirty="0"/>
              <a:t> between gate and source</a:t>
            </a:r>
          </a:p>
          <a:p>
            <a:pPr lvl="1" eaLnBrk="1" hangingPunct="1"/>
            <a:r>
              <a:rPr lang="en-US" altLang="en-US" dirty="0"/>
              <a:t>Provides </a:t>
            </a:r>
            <a:r>
              <a:rPr lang="en-US" altLang="en-US" dirty="0">
                <a:solidFill>
                  <a:srgbClr val="FF0000"/>
                </a:solidFill>
              </a:rPr>
              <a:t>current (</a:t>
            </a:r>
            <a:r>
              <a:rPr lang="en-US" altLang="en-US" i="1" dirty="0" err="1">
                <a:solidFill>
                  <a:srgbClr val="FF0000"/>
                </a:solidFill>
              </a:rPr>
              <a:t>i</a:t>
            </a:r>
            <a:r>
              <a:rPr lang="en-US" altLang="en-US" i="1" baseline="-25000" dirty="0" err="1">
                <a:solidFill>
                  <a:srgbClr val="FF0000"/>
                </a:solidFill>
              </a:rPr>
              <a:t>D</a:t>
            </a:r>
            <a:r>
              <a:rPr lang="en-US" altLang="en-US" dirty="0">
                <a:solidFill>
                  <a:srgbClr val="FF0000"/>
                </a:solidFill>
              </a:rPr>
              <a:t>) at drain</a:t>
            </a:r>
          </a:p>
          <a:p>
            <a:pPr lvl="1" eaLnBrk="1" hangingPunct="1"/>
            <a:r>
              <a:rPr lang="en-US" altLang="en-US" dirty="0">
                <a:solidFill>
                  <a:srgbClr val="FF0000"/>
                </a:solidFill>
              </a:rPr>
              <a:t>Input resistance</a:t>
            </a:r>
            <a:r>
              <a:rPr lang="en-US" altLang="en-US" dirty="0"/>
              <a:t> is high</a:t>
            </a:r>
          </a:p>
          <a:p>
            <a:pPr lvl="2" eaLnBrk="1" hangingPunct="1"/>
            <a:r>
              <a:rPr lang="en-US" altLang="en-US" sz="2400" dirty="0"/>
              <a:t>b/c gate terminal draws </a:t>
            </a:r>
            <a:r>
              <a:rPr lang="en-US" altLang="en-US" sz="2400" i="1" dirty="0" err="1"/>
              <a:t>i</a:t>
            </a:r>
            <a:r>
              <a:rPr lang="en-US" altLang="en-US" sz="2400" i="1" baseline="-25000" dirty="0" err="1"/>
              <a:t>G</a:t>
            </a:r>
            <a:r>
              <a:rPr lang="en-US" altLang="en-US" sz="2400" dirty="0"/>
              <a:t> = 0</a:t>
            </a:r>
          </a:p>
          <a:p>
            <a:pPr lvl="1" eaLnBrk="1" hangingPunct="1"/>
            <a:r>
              <a:rPr lang="en-US" altLang="en-US" dirty="0">
                <a:solidFill>
                  <a:srgbClr val="FF0000"/>
                </a:solidFill>
              </a:rPr>
              <a:t>Output resistance</a:t>
            </a:r>
            <a:r>
              <a:rPr lang="en-US" altLang="en-US" dirty="0"/>
              <a:t> is high</a:t>
            </a:r>
          </a:p>
          <a:p>
            <a:pPr eaLnBrk="1" hangingPunct="1"/>
            <a:endParaRPr lang="en-US" altLang="en-US" dirty="0"/>
          </a:p>
        </p:txBody>
      </p:sp>
      <p:pic>
        <p:nvPicPr>
          <p:cNvPr id="9626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609600"/>
            <a:ext cx="236696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988" y="2687638"/>
            <a:ext cx="2741612"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Rectangle 2"/>
          <p:cNvSpPr>
            <a:spLocks noChangeArrowheads="1"/>
          </p:cNvSpPr>
          <p:nvPr/>
        </p:nvSpPr>
        <p:spPr bwMode="auto">
          <a:xfrm>
            <a:off x="4648200" y="4784725"/>
            <a:ext cx="3877235"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b="1" dirty="0"/>
              <a:t>Figure 19: </a:t>
            </a:r>
            <a:r>
              <a:rPr lang="en-US" altLang="en-US" dirty="0"/>
              <a:t>Small-signal models for the MOSFET: </a:t>
            </a:r>
            <a:r>
              <a:rPr lang="en-US" altLang="en-US" b="1" dirty="0"/>
              <a:t>(a)</a:t>
            </a:r>
            <a:r>
              <a:rPr lang="en-US" altLang="en-US" dirty="0"/>
              <a:t> neglecting the dependence of </a:t>
            </a:r>
            <a:r>
              <a:rPr lang="en-US" altLang="en-US" i="1" dirty="0" err="1"/>
              <a:t>i</a:t>
            </a:r>
            <a:r>
              <a:rPr lang="en-US" altLang="en-US" i="1" baseline="-25000" dirty="0" err="1"/>
              <a:t>D</a:t>
            </a:r>
            <a:r>
              <a:rPr lang="en-US" altLang="en-US" dirty="0"/>
              <a:t> on </a:t>
            </a:r>
            <a:r>
              <a:rPr lang="en-US" altLang="en-US" i="1" dirty="0" err="1"/>
              <a:t>v</a:t>
            </a:r>
            <a:r>
              <a:rPr lang="en-US" altLang="en-US" i="1" baseline="-25000" dirty="0" err="1"/>
              <a:t>DS</a:t>
            </a:r>
            <a:r>
              <a:rPr lang="en-US" altLang="en-US" dirty="0"/>
              <a:t> in saturation (the channel-length modulation effect) and </a:t>
            </a:r>
            <a:r>
              <a:rPr lang="en-US" altLang="en-US" b="1" dirty="0"/>
              <a:t>(b)</a:t>
            </a:r>
            <a:r>
              <a:rPr lang="en-US" altLang="en-US" dirty="0"/>
              <a:t> including the effect of channel length modulation</a:t>
            </a:r>
          </a:p>
        </p:txBody>
      </p:sp>
    </p:spTree>
    <p:extLst>
      <p:ext uri="{BB962C8B-B14F-4D97-AF65-F5344CB8AC3E}">
        <p14:creationId xmlns:p14="http://schemas.microsoft.com/office/powerpoint/2010/main" val="62667361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12"/>
          <p:cNvSpPr>
            <a:spLocks noChangeArrowheads="1"/>
          </p:cNvSpPr>
          <p:nvPr/>
        </p:nvSpPr>
        <p:spPr bwMode="auto">
          <a:xfrm>
            <a:off x="152400" y="2057400"/>
            <a:ext cx="4114800" cy="342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sp>
        <p:nvSpPr>
          <p:cNvPr id="97284" name="Rectangle 2"/>
          <p:cNvSpPr>
            <a:spLocks noGrp="1" noChangeArrowheads="1"/>
          </p:cNvSpPr>
          <p:nvPr>
            <p:ph type="title"/>
          </p:nvPr>
        </p:nvSpPr>
        <p:spPr>
          <a:xfrm>
            <a:off x="228600" y="519112"/>
            <a:ext cx="4799479" cy="1325563"/>
          </a:xfrm>
        </p:spPr>
        <p:txBody>
          <a:bodyPr/>
          <a:lstStyle/>
          <a:p>
            <a:pPr eaLnBrk="1" hangingPunct="1"/>
            <a:r>
              <a:rPr lang="en-US" altLang="en-US" sz="3200" b="0" dirty="0"/>
              <a:t>5.5.</a:t>
            </a:r>
            <a:r>
              <a:rPr lang="en-US" altLang="en-US" sz="3200" dirty="0"/>
              <a:t> Small-Signal Equivalent Models</a:t>
            </a:r>
          </a:p>
        </p:txBody>
      </p:sp>
      <p:sp>
        <p:nvSpPr>
          <p:cNvPr id="2" name="Date Placeholder 1"/>
          <p:cNvSpPr>
            <a:spLocks noGrp="1"/>
          </p:cNvSpPr>
          <p:nvPr>
            <p:ph type="dt" sz="half" idx="10"/>
          </p:nvPr>
        </p:nvSpPr>
        <p:spPr/>
        <p:txBody>
          <a:bodyPr/>
          <a:lstStyle/>
          <a:p>
            <a:fld id="{1CA53345-8414-4CD6-B262-281A30A7E619}" type="datetime1">
              <a:rPr lang="en-US" smtClean="0"/>
              <a:t>12/17/2017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37</a:t>
            </a:fld>
            <a:endParaRPr lang="en-US"/>
          </a:p>
        </p:txBody>
      </p:sp>
      <p:pic>
        <p:nvPicPr>
          <p:cNvPr id="972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78063"/>
            <a:ext cx="384810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425" y="2209800"/>
            <a:ext cx="4460875"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7" name="Rectangle 2"/>
          <p:cNvSpPr>
            <a:spLocks noChangeArrowheads="1"/>
          </p:cNvSpPr>
          <p:nvPr/>
        </p:nvSpPr>
        <p:spPr bwMode="auto">
          <a:xfrm>
            <a:off x="152400" y="5699125"/>
            <a:ext cx="87630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sz="1800" b="1" dirty="0"/>
              <a:t>Figure 19: </a:t>
            </a:r>
            <a:r>
              <a:rPr lang="en-US" altLang="en-US" sz="1800" dirty="0"/>
              <a:t>Small-signal models for the MOSFET: </a:t>
            </a:r>
            <a:r>
              <a:rPr lang="en-US" altLang="en-US" sz="1800" b="1" dirty="0"/>
              <a:t>(a)</a:t>
            </a:r>
            <a:r>
              <a:rPr lang="en-US" altLang="en-US" sz="1800" dirty="0"/>
              <a:t> neglecting the dependence of </a:t>
            </a:r>
            <a:r>
              <a:rPr lang="en-US" altLang="en-US" sz="1800" i="1" dirty="0" err="1"/>
              <a:t>i</a:t>
            </a:r>
            <a:r>
              <a:rPr lang="en-US" altLang="en-US" sz="1800" i="1" baseline="-25000" dirty="0" err="1"/>
              <a:t>D</a:t>
            </a:r>
            <a:r>
              <a:rPr lang="en-US" altLang="en-US" sz="1800" dirty="0"/>
              <a:t> on </a:t>
            </a:r>
            <a:r>
              <a:rPr lang="en-US" altLang="en-US" sz="1800" i="1" dirty="0" err="1"/>
              <a:t>v</a:t>
            </a:r>
            <a:r>
              <a:rPr lang="en-US" altLang="en-US" sz="1800" i="1" baseline="-25000" dirty="0" err="1"/>
              <a:t>DS</a:t>
            </a:r>
            <a:r>
              <a:rPr lang="en-US" altLang="en-US" sz="1800" dirty="0"/>
              <a:t> in saturation (the channel-length modulation effect) and </a:t>
            </a:r>
            <a:r>
              <a:rPr lang="en-US" altLang="en-US" sz="1800" b="1" dirty="0"/>
              <a:t>(b)</a:t>
            </a:r>
            <a:r>
              <a:rPr lang="en-US" altLang="en-US" sz="1800" dirty="0"/>
              <a:t> including the effect of channel length modulation</a:t>
            </a:r>
          </a:p>
        </p:txBody>
      </p:sp>
      <p:sp>
        <p:nvSpPr>
          <p:cNvPr id="97288" name="Line 9"/>
          <p:cNvSpPr>
            <a:spLocks noChangeShapeType="1"/>
          </p:cNvSpPr>
          <p:nvPr/>
        </p:nvSpPr>
        <p:spPr bwMode="auto">
          <a:xfrm>
            <a:off x="6934200" y="1066800"/>
            <a:ext cx="762000" cy="1981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9" name="Text Box 10"/>
          <p:cNvSpPr txBox="1">
            <a:spLocks noChangeArrowheads="1"/>
          </p:cNvSpPr>
          <p:nvPr/>
        </p:nvSpPr>
        <p:spPr bwMode="auto">
          <a:xfrm>
            <a:off x="4953000" y="238125"/>
            <a:ext cx="3962400" cy="1590675"/>
          </a:xfrm>
          <a:prstGeom prst="rect">
            <a:avLst/>
          </a:prstGeom>
          <a:solidFill>
            <a:srgbClr val="FF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2400" dirty="0">
                <a:solidFill>
                  <a:srgbClr val="FF0000"/>
                </a:solidFill>
              </a:rPr>
              <a:t>Note that this resistor (</a:t>
            </a:r>
            <a:r>
              <a:rPr lang="en-US" altLang="en-US" sz="2400" i="1" dirty="0" err="1">
                <a:solidFill>
                  <a:srgbClr val="FF0000"/>
                </a:solidFill>
              </a:rPr>
              <a:t>r</a:t>
            </a:r>
            <a:r>
              <a:rPr lang="en-US" altLang="en-US" sz="2400" i="1" baseline="-25000" dirty="0" err="1">
                <a:solidFill>
                  <a:srgbClr val="FF0000"/>
                </a:solidFill>
              </a:rPr>
              <a:t>o</a:t>
            </a:r>
            <a:r>
              <a:rPr lang="en-US" altLang="en-US" sz="2400" dirty="0">
                <a:solidFill>
                  <a:srgbClr val="FF0000"/>
                </a:solidFill>
              </a:rPr>
              <a:t>) takes on value 10</a:t>
            </a:r>
            <a:r>
              <a:rPr lang="en-US" altLang="en-US" sz="2400" i="1" dirty="0">
                <a:solidFill>
                  <a:srgbClr val="FF0000"/>
                </a:solidFill>
              </a:rPr>
              <a:t>kOhm</a:t>
            </a:r>
            <a:r>
              <a:rPr lang="en-US" altLang="en-US" sz="2400" dirty="0">
                <a:solidFill>
                  <a:srgbClr val="FF0000"/>
                </a:solidFill>
              </a:rPr>
              <a:t> to 1</a:t>
            </a:r>
            <a:r>
              <a:rPr lang="en-US" altLang="en-US" sz="2400" i="1" dirty="0">
                <a:solidFill>
                  <a:srgbClr val="FF0000"/>
                </a:solidFill>
              </a:rPr>
              <a:t>MOhm</a:t>
            </a:r>
            <a:r>
              <a:rPr lang="en-US" altLang="en-US" sz="2400" dirty="0">
                <a:solidFill>
                  <a:srgbClr val="FF0000"/>
                </a:solidFill>
              </a:rPr>
              <a:t> and represents channel-length modulation.</a:t>
            </a:r>
            <a:endParaRPr lang="en-US" altLang="en-US" sz="2400" i="1" baseline="-25000" dirty="0">
              <a:solidFill>
                <a:srgbClr val="FF0000"/>
              </a:solidFill>
            </a:endParaRPr>
          </a:p>
        </p:txBody>
      </p:sp>
      <p:sp>
        <p:nvSpPr>
          <p:cNvPr id="97290" name="Rectangle 8"/>
          <p:cNvSpPr>
            <a:spLocks noChangeArrowheads="1"/>
          </p:cNvSpPr>
          <p:nvPr/>
        </p:nvSpPr>
        <p:spPr bwMode="auto">
          <a:xfrm>
            <a:off x="228600" y="2133600"/>
            <a:ext cx="4038600" cy="3352800"/>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383300907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a:xfrm>
            <a:off x="3038475" y="505155"/>
            <a:ext cx="3657600" cy="1295400"/>
          </a:xfrm>
        </p:spPr>
        <p:txBody>
          <a:bodyPr/>
          <a:lstStyle/>
          <a:p>
            <a:pPr eaLnBrk="1" hangingPunct="1"/>
            <a:r>
              <a:rPr lang="en-US" altLang="en-US" sz="3200" dirty="0"/>
              <a:t>More Observations</a:t>
            </a:r>
          </a:p>
        </p:txBody>
      </p:sp>
      <p:sp>
        <p:nvSpPr>
          <p:cNvPr id="98308" name="Rectangle 4"/>
          <p:cNvSpPr>
            <a:spLocks noGrp="1" noChangeArrowheads="1"/>
          </p:cNvSpPr>
          <p:nvPr>
            <p:ph type="body" sz="half" idx="1"/>
          </p:nvPr>
        </p:nvSpPr>
        <p:spPr>
          <a:xfrm>
            <a:off x="645458" y="2057400"/>
            <a:ext cx="3812241" cy="3732213"/>
          </a:xfrm>
          <a:noFill/>
        </p:spPr>
        <p:txBody>
          <a:bodyPr>
            <a:normAutofit/>
          </a:bodyPr>
          <a:lstStyle/>
          <a:p>
            <a:pPr eaLnBrk="1" hangingPunct="1"/>
            <a:r>
              <a:rPr lang="en-US" altLang="en-US" sz="2000" dirty="0">
                <a:solidFill>
                  <a:srgbClr val="FF0000"/>
                </a:solidFill>
              </a:rPr>
              <a:t>Model (b) is more accurate</a:t>
            </a:r>
            <a:r>
              <a:rPr lang="en-US" altLang="en-US" sz="2000" dirty="0"/>
              <a:t> than model (a)</a:t>
            </a:r>
          </a:p>
          <a:p>
            <a:pPr eaLnBrk="1" hangingPunct="1"/>
            <a:r>
              <a:rPr lang="en-US" altLang="en-US" sz="2000" i="1" dirty="0" err="1">
                <a:solidFill>
                  <a:srgbClr val="FF0000"/>
                </a:solidFill>
              </a:rPr>
              <a:t>r</a:t>
            </a:r>
            <a:r>
              <a:rPr lang="en-US" altLang="en-US" sz="2000" i="1" baseline="-25000" dirty="0" err="1">
                <a:solidFill>
                  <a:srgbClr val="FF0000"/>
                </a:solidFill>
              </a:rPr>
              <a:t>o</a:t>
            </a:r>
            <a:r>
              <a:rPr lang="en-US" altLang="en-US" sz="2000" dirty="0">
                <a:solidFill>
                  <a:srgbClr val="FF0000"/>
                </a:solidFill>
              </a:rPr>
              <a:t> = </a:t>
            </a:r>
            <a:r>
              <a:rPr lang="en-US" altLang="en-US" sz="2000" i="1" dirty="0">
                <a:solidFill>
                  <a:srgbClr val="FF0000"/>
                </a:solidFill>
              </a:rPr>
              <a:t>V</a:t>
            </a:r>
            <a:r>
              <a:rPr lang="en-US" altLang="en-US" sz="2000" i="1" baseline="-25000" dirty="0">
                <a:solidFill>
                  <a:srgbClr val="FF0000"/>
                </a:solidFill>
              </a:rPr>
              <a:t>A</a:t>
            </a:r>
            <a:r>
              <a:rPr lang="en-US" altLang="en-US" sz="2000" dirty="0">
                <a:solidFill>
                  <a:srgbClr val="FF0000"/>
                </a:solidFill>
              </a:rPr>
              <a:t> / </a:t>
            </a:r>
            <a:r>
              <a:rPr lang="en-US" altLang="en-US" sz="2000" i="1" dirty="0">
                <a:solidFill>
                  <a:srgbClr val="FF0000"/>
                </a:solidFill>
              </a:rPr>
              <a:t>I</a:t>
            </a:r>
            <a:r>
              <a:rPr lang="en-US" altLang="en-US" sz="2000" i="1" baseline="-25000" dirty="0">
                <a:solidFill>
                  <a:srgbClr val="FF0000"/>
                </a:solidFill>
              </a:rPr>
              <a:t>D</a:t>
            </a:r>
          </a:p>
          <a:p>
            <a:pPr eaLnBrk="1" hangingPunct="1"/>
            <a:r>
              <a:rPr lang="en-US" altLang="en-US" sz="2000" dirty="0"/>
              <a:t>Small signal parameters </a:t>
            </a:r>
            <a:r>
              <a:rPr lang="en-US" altLang="en-US" sz="2000" dirty="0">
                <a:solidFill>
                  <a:srgbClr val="FF0000"/>
                </a:solidFill>
              </a:rPr>
              <a:t>(</a:t>
            </a:r>
            <a:r>
              <a:rPr lang="en-US" altLang="en-US" sz="2000" i="1" dirty="0">
                <a:solidFill>
                  <a:srgbClr val="FF0000"/>
                </a:solidFill>
              </a:rPr>
              <a:t>g</a:t>
            </a:r>
            <a:r>
              <a:rPr lang="en-US" altLang="en-US" sz="2000" i="1" baseline="-25000" dirty="0">
                <a:solidFill>
                  <a:srgbClr val="FF0000"/>
                </a:solidFill>
              </a:rPr>
              <a:t>m</a:t>
            </a:r>
            <a:r>
              <a:rPr lang="en-US" altLang="en-US" sz="2000" dirty="0">
                <a:solidFill>
                  <a:srgbClr val="FF0000"/>
                </a:solidFill>
              </a:rPr>
              <a:t>, </a:t>
            </a:r>
            <a:r>
              <a:rPr lang="en-US" altLang="en-US" sz="2000" i="1" dirty="0" err="1">
                <a:solidFill>
                  <a:srgbClr val="FF0000"/>
                </a:solidFill>
              </a:rPr>
              <a:t>r</a:t>
            </a:r>
            <a:r>
              <a:rPr lang="en-US" altLang="en-US" sz="2000" i="1" baseline="-25000" dirty="0" err="1">
                <a:solidFill>
                  <a:srgbClr val="FF0000"/>
                </a:solidFill>
              </a:rPr>
              <a:t>o</a:t>
            </a:r>
            <a:r>
              <a:rPr lang="en-US" altLang="en-US" sz="2000" dirty="0">
                <a:solidFill>
                  <a:srgbClr val="FF0000"/>
                </a:solidFill>
              </a:rPr>
              <a:t>) both depend on dc bias</a:t>
            </a:r>
            <a:r>
              <a:rPr lang="en-US" altLang="en-US" sz="2000" dirty="0"/>
              <a:t> point</a:t>
            </a:r>
          </a:p>
          <a:p>
            <a:r>
              <a:rPr lang="en-US" altLang="en-US" sz="2000" dirty="0"/>
              <a:t>If channel-length modulation is considered, </a:t>
            </a:r>
            <a:r>
              <a:rPr lang="en-US" altLang="en-US" sz="2000" dirty="0">
                <a:solidFill>
                  <a:srgbClr val="FF0000"/>
                </a:solidFill>
              </a:rPr>
              <a:t>(Eq. 14) becomes </a:t>
            </a:r>
            <a:r>
              <a:rPr lang="en-US" altLang="en-US" sz="1800" dirty="0">
                <a:solidFill>
                  <a:srgbClr val="FF0000"/>
                </a:solidFill>
              </a:rPr>
              <a:t>(Eq. 15).</a:t>
            </a:r>
            <a:endParaRPr lang="en-US" altLang="en-US" sz="2000" dirty="0">
              <a:solidFill>
                <a:srgbClr val="FF0000"/>
              </a:solidFill>
            </a:endParaRPr>
          </a:p>
        </p:txBody>
      </p:sp>
      <p:graphicFrame>
        <p:nvGraphicFramePr>
          <p:cNvPr id="98309" name="Object 12"/>
          <p:cNvGraphicFramePr>
            <a:graphicFrameLocks noGrp="1" noChangeAspect="1"/>
          </p:cNvGraphicFramePr>
          <p:nvPr>
            <p:ph sz="half" idx="2"/>
          </p:nvPr>
        </p:nvGraphicFramePr>
        <p:xfrm>
          <a:off x="4648200" y="2886075"/>
          <a:ext cx="4095750" cy="2903538"/>
        </p:xfrm>
        <a:graphic>
          <a:graphicData uri="http://schemas.openxmlformats.org/presentationml/2006/ole">
            <mc:AlternateContent xmlns:mc="http://schemas.openxmlformats.org/markup-compatibility/2006">
              <mc:Choice xmlns:v="urn:schemas-microsoft-com:vml" Requires="v">
                <p:oleObj spid="_x0000_s31785" name="Equation" r:id="rId3" imgW="1701800" imgH="1206500" progId="Equation.DSMT4">
                  <p:embed/>
                </p:oleObj>
              </mc:Choice>
              <mc:Fallback>
                <p:oleObj name="Equation" r:id="rId3" imgW="1701800" imgH="1206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886075"/>
                        <a:ext cx="4095750" cy="2903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38</a:t>
            </a:fld>
            <a:endParaRPr lang="en-US" altLang="en-US"/>
          </a:p>
        </p:txBody>
      </p:sp>
      <p:sp>
        <p:nvSpPr>
          <p:cNvPr id="6" name="TextBox 5"/>
          <p:cNvSpPr txBox="1"/>
          <p:nvPr/>
        </p:nvSpPr>
        <p:spPr>
          <a:xfrm>
            <a:off x="4312024" y="3655821"/>
            <a:ext cx="1581150" cy="369332"/>
          </a:xfrm>
          <a:prstGeom prst="rect">
            <a:avLst/>
          </a:prstGeom>
          <a:solidFill>
            <a:schemeClr val="tx2">
              <a:lumMod val="10000"/>
              <a:lumOff val="90000"/>
            </a:schemeClr>
          </a:solidFill>
        </p:spPr>
        <p:txBody>
          <a:bodyPr wrap="square" rtlCol="0">
            <a:spAutoFit/>
          </a:bodyPr>
          <a:lstStyle/>
          <a:p>
            <a:pPr algn="ctr"/>
            <a:r>
              <a:rPr lang="en-US" dirty="0">
                <a:solidFill>
                  <a:srgbClr val="FF0000"/>
                </a:solidFill>
              </a:rPr>
              <a:t>(Eq. 14)</a:t>
            </a:r>
          </a:p>
        </p:txBody>
      </p:sp>
      <p:sp>
        <p:nvSpPr>
          <p:cNvPr id="7" name="TextBox 6"/>
          <p:cNvSpPr txBox="1"/>
          <p:nvPr/>
        </p:nvSpPr>
        <p:spPr>
          <a:xfrm>
            <a:off x="4419600" y="4538844"/>
            <a:ext cx="1416423" cy="369332"/>
          </a:xfrm>
          <a:prstGeom prst="rect">
            <a:avLst/>
          </a:prstGeom>
          <a:solidFill>
            <a:schemeClr val="tx2">
              <a:lumMod val="10000"/>
              <a:lumOff val="90000"/>
            </a:schemeClr>
          </a:solidFill>
        </p:spPr>
        <p:txBody>
          <a:bodyPr wrap="square" rtlCol="0">
            <a:spAutoFit/>
          </a:bodyPr>
          <a:lstStyle/>
          <a:p>
            <a:pPr algn="ctr"/>
            <a:r>
              <a:rPr lang="en-US" dirty="0">
                <a:solidFill>
                  <a:srgbClr val="FF0000"/>
                </a:solidFill>
              </a:rPr>
              <a:t>(Eq. 15)</a:t>
            </a:r>
          </a:p>
        </p:txBody>
      </p:sp>
    </p:spTree>
    <p:extLst>
      <p:ext uri="{BB962C8B-B14F-4D97-AF65-F5344CB8AC3E}">
        <p14:creationId xmlns:p14="http://schemas.microsoft.com/office/powerpoint/2010/main" val="412737936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5"/>
          <p:cNvSpPr>
            <a:spLocks noGrp="1" noChangeArrowheads="1"/>
          </p:cNvSpPr>
          <p:nvPr>
            <p:ph type="title"/>
          </p:nvPr>
        </p:nvSpPr>
        <p:spPr>
          <a:xfrm>
            <a:off x="1623575" y="570078"/>
            <a:ext cx="6154271" cy="1295400"/>
          </a:xfrm>
        </p:spPr>
        <p:txBody>
          <a:bodyPr>
            <a:normAutofit/>
          </a:bodyPr>
          <a:lstStyle/>
          <a:p>
            <a:pPr eaLnBrk="1" hangingPunct="1"/>
            <a:r>
              <a:rPr lang="en-US" altLang="en-US" sz="3600" b="0" dirty="0"/>
              <a:t>5.6:</a:t>
            </a:r>
            <a:r>
              <a:rPr lang="en-US" altLang="en-US" sz="3600" dirty="0"/>
              <a:t> The </a:t>
            </a:r>
            <a:r>
              <a:rPr lang="en-US" altLang="en-US" sz="3600" dirty="0" err="1"/>
              <a:t>Transconductance</a:t>
            </a:r>
            <a:r>
              <a:rPr lang="en-US" altLang="en-US" sz="3600" b="0" dirty="0"/>
              <a:t> </a:t>
            </a:r>
            <a:r>
              <a:rPr lang="en-US" altLang="en-US" sz="3600" b="0" i="1" dirty="0"/>
              <a:t>g</a:t>
            </a:r>
            <a:r>
              <a:rPr lang="en-US" altLang="en-US" sz="3600" b="0" i="1" baseline="-25000" dirty="0"/>
              <a:t>m</a:t>
            </a:r>
          </a:p>
        </p:txBody>
      </p:sp>
      <p:sp>
        <p:nvSpPr>
          <p:cNvPr id="103428" name="Rectangle 6"/>
          <p:cNvSpPr>
            <a:spLocks noGrp="1" noChangeArrowheads="1"/>
          </p:cNvSpPr>
          <p:nvPr>
            <p:ph type="body" sz="half" idx="1"/>
          </p:nvPr>
        </p:nvSpPr>
        <p:spPr>
          <a:xfrm>
            <a:off x="838199" y="2057400"/>
            <a:ext cx="4305300" cy="2904565"/>
          </a:xfrm>
          <a:noFill/>
        </p:spPr>
        <p:txBody>
          <a:bodyPr>
            <a:normAutofit/>
          </a:bodyPr>
          <a:lstStyle/>
          <a:p>
            <a:pPr eaLnBrk="1" hangingPunct="1"/>
            <a:r>
              <a:rPr lang="en-US" altLang="en-US" dirty="0"/>
              <a:t>In summary, there are </a:t>
            </a:r>
            <a:r>
              <a:rPr lang="en-US" altLang="en-US" dirty="0">
                <a:solidFill>
                  <a:srgbClr val="FF0000"/>
                </a:solidFill>
              </a:rPr>
              <a:t>three relationships</a:t>
            </a:r>
            <a:r>
              <a:rPr lang="en-US" altLang="en-US" dirty="0"/>
              <a:t> for determining </a:t>
            </a:r>
            <a:r>
              <a:rPr lang="en-US" altLang="en-US" i="1" dirty="0"/>
              <a:t>g</a:t>
            </a:r>
            <a:r>
              <a:rPr lang="en-US" altLang="en-US" i="1" baseline="-25000" dirty="0"/>
              <a:t>m</a:t>
            </a:r>
            <a:endParaRPr lang="en-US" altLang="en-US" sz="2000" dirty="0"/>
          </a:p>
          <a:p>
            <a:pPr eaLnBrk="1" hangingPunct="1"/>
            <a:r>
              <a:rPr lang="en-US" altLang="en-US" dirty="0"/>
              <a:t>These relationships are dependent on </a:t>
            </a:r>
            <a:r>
              <a:rPr lang="en-US" altLang="en-US" dirty="0">
                <a:solidFill>
                  <a:srgbClr val="FF0000"/>
                </a:solidFill>
              </a:rPr>
              <a:t>three design parameters:</a:t>
            </a:r>
          </a:p>
          <a:p>
            <a:pPr lvl="1" eaLnBrk="1" hangingPunct="1"/>
            <a:r>
              <a:rPr lang="en-US" altLang="en-US" sz="2400" i="1" dirty="0"/>
              <a:t>W</a:t>
            </a:r>
            <a:r>
              <a:rPr lang="en-US" altLang="en-US" sz="2400" dirty="0"/>
              <a:t>/</a:t>
            </a:r>
            <a:r>
              <a:rPr lang="en-US" altLang="en-US" sz="2400" i="1" dirty="0"/>
              <a:t>L, V</a:t>
            </a:r>
            <a:r>
              <a:rPr lang="en-US" altLang="en-US" sz="2400" i="1" baseline="-25000" dirty="0"/>
              <a:t>OV</a:t>
            </a:r>
            <a:r>
              <a:rPr lang="en-US" altLang="en-US" sz="2400" i="1" dirty="0"/>
              <a:t>,</a:t>
            </a:r>
            <a:r>
              <a:rPr lang="en-US" altLang="en-US" sz="2400" i="1" baseline="-25000" dirty="0"/>
              <a:t> </a:t>
            </a:r>
            <a:r>
              <a:rPr lang="en-US" altLang="en-US" sz="2400" i="1" dirty="0"/>
              <a:t>I</a:t>
            </a:r>
            <a:r>
              <a:rPr lang="en-US" altLang="en-US" sz="2400" i="1" baseline="-25000" dirty="0"/>
              <a:t>D</a:t>
            </a:r>
          </a:p>
          <a:p>
            <a:pPr lvl="1" eaLnBrk="1" hangingPunct="1"/>
            <a:endParaRPr lang="en-US" altLang="en-US" sz="2400" i="1" dirty="0"/>
          </a:p>
        </p:txBody>
      </p:sp>
      <p:sp>
        <p:nvSpPr>
          <p:cNvPr id="2" name="Slide Number Placeholder 1"/>
          <p:cNvSpPr>
            <a:spLocks noGrp="1"/>
          </p:cNvSpPr>
          <p:nvPr>
            <p:ph type="sldNum" sz="quarter" idx="11"/>
          </p:nvPr>
        </p:nvSpPr>
        <p:spPr/>
        <p:txBody>
          <a:bodyPr/>
          <a:lstStyle/>
          <a:p>
            <a:fld id="{AAC9B2A6-4B6E-40F3-B613-7884026E9B75}" type="slidenum">
              <a:rPr lang="en-US" altLang="en-US" smtClean="0"/>
              <a:pPr/>
              <a:t>39</a:t>
            </a:fld>
            <a:endParaRPr lang="en-US" altLang="en-US"/>
          </a:p>
        </p:txBody>
      </p:sp>
      <p:grpSp>
        <p:nvGrpSpPr>
          <p:cNvPr id="6" name="Group 5"/>
          <p:cNvGrpSpPr/>
          <p:nvPr/>
        </p:nvGrpSpPr>
        <p:grpSpPr>
          <a:xfrm>
            <a:off x="5002834" y="3933685"/>
            <a:ext cx="2275046" cy="2026848"/>
            <a:chOff x="6172200" y="2105480"/>
            <a:chExt cx="2275046" cy="2026848"/>
          </a:xfrm>
          <a:solidFill>
            <a:schemeClr val="tx2">
              <a:lumMod val="10000"/>
              <a:lumOff val="90000"/>
            </a:schemeClr>
          </a:solidFill>
        </p:grpSpPr>
        <mc:AlternateContent xmlns:mc="http://schemas.openxmlformats.org/markup-compatibility/2006" xmlns:a14="http://schemas.microsoft.com/office/drawing/2010/main">
          <mc:Choice Requires="a14">
            <p:sp>
              <p:nvSpPr>
                <p:cNvPr id="5" name="TextBox 4"/>
                <p:cNvSpPr txBox="1"/>
                <p:nvPr/>
              </p:nvSpPr>
              <p:spPr>
                <a:xfrm>
                  <a:off x="6172200" y="2105480"/>
                  <a:ext cx="1962845" cy="430887"/>
                </a:xfrm>
                <a:prstGeom prst="rect">
                  <a:avLst/>
                </a:prstGeom>
                <a:grpFill/>
              </p:spPr>
              <p:txBody>
                <a:bodyPr wrap="none" lIns="0" tIns="0" rIns="0" bIns="0" rtlCol="0">
                  <a:spAutoFit/>
                </a:bodyPr>
                <a:lstStyle/>
                <a:p>
                  <a:pPr>
                    <a:spcBef>
                      <a:spcPts val="600"/>
                    </a:spcBef>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𝑚</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i="1">
                                <a:latin typeface="Cambria Math" panose="02040503050406030204" pitchFamily="18" charset="0"/>
                              </a:rPr>
                              <m:t>𝑘</m:t>
                            </m:r>
                          </m:e>
                          <m:sub>
                            <m:r>
                              <a:rPr lang="en-US" sz="2800" b="0" i="1" smtClean="0">
                                <a:latin typeface="Cambria Math" panose="02040503050406030204" pitchFamily="18" charset="0"/>
                              </a:rPr>
                              <m:t>𝑛</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𝑂𝑉</m:t>
                            </m:r>
                          </m:sub>
                        </m:sSub>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6172200" y="2105480"/>
                  <a:ext cx="1962845" cy="43088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172200" y="2728289"/>
                  <a:ext cx="2275046" cy="1404039"/>
                </a:xfrm>
                <a:prstGeom prst="rect">
                  <a:avLst/>
                </a:prstGeom>
                <a:grpFill/>
              </p:spPr>
              <p:txBody>
                <a:bodyPr wrap="none" lIns="0" tIns="0" rIns="0" bIns="0" rtlCol="0">
                  <a:spAutoFit/>
                </a:bodyPr>
                <a:lstStyle/>
                <a:p>
                  <a:pPr>
                    <a:spcBef>
                      <a:spcPts val="600"/>
                    </a:spcBef>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𝑚</m:t>
                            </m:r>
                          </m:sub>
                        </m:sSub>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2</m:t>
                            </m:r>
                            <m:sSub>
                              <m:sSubPr>
                                <m:ctrlPr>
                                  <a:rPr lang="en-US" sz="2800" i="1">
                                    <a:latin typeface="Cambria Math" panose="02040503050406030204" pitchFamily="18" charset="0"/>
                                  </a:rPr>
                                </m:ctrlPr>
                              </m:sSubPr>
                              <m:e>
                                <m:r>
                                  <a:rPr lang="en-US" sz="2800" i="1">
                                    <a:latin typeface="Cambria Math" panose="02040503050406030204" pitchFamily="18" charset="0"/>
                                  </a:rPr>
                                  <m:t>𝑘</m:t>
                                </m:r>
                              </m:e>
                              <m:sub>
                                <m:r>
                                  <a:rPr lang="en-US" sz="2800" i="1">
                                    <a:latin typeface="Cambria Math" panose="02040503050406030204" pitchFamily="18" charset="0"/>
                                  </a:rPr>
                                  <m:t>𝑛</m:t>
                                </m:r>
                              </m:sub>
                            </m:sSub>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𝐷</m:t>
                                </m:r>
                              </m:sub>
                            </m:sSub>
                          </m:e>
                        </m:rad>
                      </m:oMath>
                    </m:oMathPara>
                  </a14:m>
                  <a:endParaRPr lang="en-US" sz="2800" dirty="0"/>
                </a:p>
                <a:p>
                  <a:pPr>
                    <a:spcBef>
                      <a:spcPts val="600"/>
                    </a:spcBef>
                  </a:pPr>
                  <a14:m>
                    <m:oMathPara xmlns:m="http://schemas.openxmlformats.org/officeDocument/2006/math">
                      <m:oMathParaPr>
                        <m:jc m:val="left"/>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𝑔</m:t>
                            </m:r>
                          </m:e>
                          <m:sub>
                            <m:r>
                              <a:rPr lang="en-US" sz="2800" i="1">
                                <a:latin typeface="Cambria Math" panose="02040503050406030204" pitchFamily="18" charset="0"/>
                              </a:rPr>
                              <m:t>𝑚</m:t>
                            </m:r>
                          </m:sub>
                        </m:sSub>
                        <m:r>
                          <a:rPr lang="en-US" sz="2800" i="1">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2</m:t>
                            </m:r>
                            <m:sSub>
                              <m:sSubPr>
                                <m:ctrlPr>
                                  <a:rPr lang="en-US" sz="2800" i="1">
                                    <a:latin typeface="Cambria Math" panose="02040503050406030204" pitchFamily="18" charset="0"/>
                                  </a:rPr>
                                </m:ctrlPr>
                              </m:sSubPr>
                              <m:e>
                                <m:r>
                                  <a:rPr lang="en-US" sz="2800" i="1">
                                    <a:latin typeface="Cambria Math" panose="02040503050406030204" pitchFamily="18" charset="0"/>
                                  </a:rPr>
                                  <m:t>𝐼</m:t>
                                </m:r>
                              </m:e>
                              <m:sub>
                                <m:r>
                                  <a:rPr lang="en-US" sz="2800" i="1">
                                    <a:latin typeface="Cambria Math" panose="02040503050406030204" pitchFamily="18" charset="0"/>
                                  </a:rPr>
                                  <m:t>𝐷</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𝑉</m:t>
                                </m:r>
                              </m:e>
                              <m:sub>
                                <m:r>
                                  <a:rPr lang="en-US" sz="2800" b="0" i="1" smtClean="0">
                                    <a:latin typeface="Cambria Math" panose="02040503050406030204" pitchFamily="18" charset="0"/>
                                  </a:rPr>
                                  <m:t>𝑂𝑉</m:t>
                                </m:r>
                              </m:sub>
                            </m:sSub>
                          </m:den>
                        </m:f>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6172200" y="2728289"/>
                  <a:ext cx="2275046" cy="1404039"/>
                </a:xfrm>
                <a:prstGeom prst="rect">
                  <a:avLst/>
                </a:prstGeom>
                <a:blipFill rotWithShape="0">
                  <a:blip r:embed="rId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7261018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74AC0-F7B0-46D1-919D-461095A14F6C}" type="datetime1">
              <a:rPr lang="en-US" smtClean="0"/>
              <a:t>12/17/2017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4</a:t>
            </a:fld>
            <a:endParaRPr lang="en-US"/>
          </a:p>
        </p:txBody>
      </p:sp>
      <p:sp>
        <p:nvSpPr>
          <p:cNvPr id="59395" name="Rectangle 2"/>
          <p:cNvSpPr>
            <a:spLocks noGrp="1" noChangeArrowheads="1"/>
          </p:cNvSpPr>
          <p:nvPr>
            <p:ph type="title" idx="4294967295"/>
          </p:nvPr>
        </p:nvSpPr>
        <p:spPr>
          <a:xfrm>
            <a:off x="558243" y="662268"/>
            <a:ext cx="4776788" cy="1325563"/>
          </a:xfrm>
        </p:spPr>
        <p:txBody>
          <a:bodyPr/>
          <a:lstStyle/>
          <a:p>
            <a:pPr eaLnBrk="1" hangingPunct="1"/>
            <a:r>
              <a:rPr lang="en-US" altLang="en-US" dirty="0"/>
              <a:t>Example 1: </a:t>
            </a:r>
            <a:r>
              <a:rPr lang="en-US" altLang="en-US" b="0" dirty="0"/>
              <a:t>NMOS Transistor</a:t>
            </a:r>
          </a:p>
        </p:txBody>
      </p:sp>
      <p:sp>
        <p:nvSpPr>
          <p:cNvPr id="59396" name="Rectangle 3"/>
          <p:cNvSpPr>
            <a:spLocks noGrp="1" noChangeArrowheads="1"/>
          </p:cNvSpPr>
          <p:nvPr>
            <p:ph idx="4294967295"/>
          </p:nvPr>
        </p:nvSpPr>
        <p:spPr>
          <a:xfrm>
            <a:off x="887506" y="2046569"/>
            <a:ext cx="4118262" cy="3830637"/>
          </a:xfrm>
          <a:noFill/>
          <a:ln>
            <a:noFill/>
          </a:ln>
        </p:spPr>
        <p:txBody>
          <a:bodyPr>
            <a:normAutofit/>
          </a:bodyPr>
          <a:lstStyle/>
          <a:p>
            <a:pPr eaLnBrk="1" hangingPunct="1"/>
            <a:r>
              <a:rPr lang="en-US" altLang="en-US" sz="2000" b="1" dirty="0">
                <a:solidFill>
                  <a:srgbClr val="FF0000"/>
                </a:solidFill>
              </a:rPr>
              <a:t>Problem Statement: </a:t>
            </a:r>
            <a:r>
              <a:rPr lang="en-US" altLang="en-US" sz="2000" dirty="0"/>
              <a:t>Design the circuit of the figure shown, that is, determine the values of </a:t>
            </a:r>
            <a:r>
              <a:rPr lang="en-US" altLang="en-US" sz="2000" i="1" dirty="0"/>
              <a:t>R</a:t>
            </a:r>
            <a:r>
              <a:rPr lang="en-US" altLang="en-US" sz="2000" i="1" baseline="-25000" dirty="0"/>
              <a:t>D</a:t>
            </a:r>
            <a:r>
              <a:rPr lang="en-US" altLang="en-US" sz="2000" dirty="0"/>
              <a:t> and </a:t>
            </a:r>
            <a:r>
              <a:rPr lang="en-US" altLang="en-US" sz="2000" i="1" dirty="0"/>
              <a:t>R</a:t>
            </a:r>
            <a:r>
              <a:rPr lang="en-US" altLang="en-US" sz="2000" i="1" baseline="-25000" dirty="0"/>
              <a:t>S</a:t>
            </a:r>
            <a:r>
              <a:rPr lang="en-US" altLang="en-US" sz="2000" dirty="0"/>
              <a:t> – so that the transistor operates at </a:t>
            </a:r>
            <a:r>
              <a:rPr lang="en-US" altLang="en-US" sz="2000" i="1" dirty="0"/>
              <a:t>I</a:t>
            </a:r>
            <a:r>
              <a:rPr lang="en-US" altLang="en-US" sz="2000" i="1" baseline="-25000" dirty="0"/>
              <a:t>D</a:t>
            </a:r>
            <a:r>
              <a:rPr lang="en-US" altLang="en-US" sz="2000" dirty="0"/>
              <a:t> = 0.4</a:t>
            </a:r>
            <a:r>
              <a:rPr lang="en-US" altLang="en-US" sz="2000" i="1" dirty="0">
                <a:solidFill>
                  <a:srgbClr val="FF0000"/>
                </a:solidFill>
              </a:rPr>
              <a:t>mA</a:t>
            </a:r>
            <a:r>
              <a:rPr lang="en-US" altLang="en-US" sz="2000" dirty="0"/>
              <a:t> and </a:t>
            </a:r>
            <a:r>
              <a:rPr lang="en-US" altLang="en-US" sz="2000" i="1" dirty="0"/>
              <a:t>V</a:t>
            </a:r>
            <a:r>
              <a:rPr lang="en-US" altLang="en-US" sz="2000" i="1" baseline="-25000" dirty="0"/>
              <a:t>D</a:t>
            </a:r>
            <a:r>
              <a:rPr lang="en-US" altLang="en-US" sz="2000" dirty="0"/>
              <a:t> = +0.5</a:t>
            </a:r>
            <a:r>
              <a:rPr lang="en-US" altLang="en-US" sz="2000" i="1" dirty="0">
                <a:solidFill>
                  <a:srgbClr val="FF0000"/>
                </a:solidFill>
              </a:rPr>
              <a:t>V</a:t>
            </a:r>
            <a:r>
              <a:rPr lang="en-US" altLang="en-US" sz="2000" dirty="0"/>
              <a:t>.  The NMOS transistor has </a:t>
            </a:r>
            <a:r>
              <a:rPr lang="en-US" altLang="en-US" sz="2000" i="1" dirty="0" err="1"/>
              <a:t>V</a:t>
            </a:r>
            <a:r>
              <a:rPr lang="en-US" altLang="en-US" sz="2000" i="1" baseline="-25000" dirty="0" err="1"/>
              <a:t>t</a:t>
            </a:r>
            <a:r>
              <a:rPr lang="en-US" altLang="en-US" sz="2000" dirty="0"/>
              <a:t> = 0.7</a:t>
            </a:r>
            <a:r>
              <a:rPr lang="en-US" altLang="en-US" sz="2000" i="1" dirty="0">
                <a:solidFill>
                  <a:srgbClr val="FF0000"/>
                </a:solidFill>
              </a:rPr>
              <a:t>V</a:t>
            </a:r>
            <a:r>
              <a:rPr lang="en-US" altLang="en-US" sz="2000" dirty="0"/>
              <a:t>, </a:t>
            </a:r>
            <a:r>
              <a:rPr lang="en-US" altLang="en-US" sz="2000" i="1" dirty="0" err="1">
                <a:latin typeface="Symbol" panose="05050102010706020507" pitchFamily="18" charset="2"/>
              </a:rPr>
              <a:t>m</a:t>
            </a:r>
            <a:r>
              <a:rPr lang="en-US" altLang="en-US" sz="2000" i="1" baseline="-25000" dirty="0" err="1"/>
              <a:t>n</a:t>
            </a:r>
            <a:r>
              <a:rPr lang="en-US" altLang="en-US" sz="2000" i="1" dirty="0" err="1"/>
              <a:t>C</a:t>
            </a:r>
            <a:r>
              <a:rPr lang="en-US" altLang="en-US" sz="2000" i="1" baseline="-25000" dirty="0" err="1"/>
              <a:t>ox</a:t>
            </a:r>
            <a:r>
              <a:rPr lang="en-US" altLang="en-US" sz="2000" dirty="0"/>
              <a:t> = 100</a:t>
            </a:r>
            <a:r>
              <a:rPr lang="en-US" altLang="en-US" sz="2000" i="1" dirty="0">
                <a:solidFill>
                  <a:srgbClr val="FF0000"/>
                </a:solidFill>
                <a:latin typeface="Symbol" panose="05050102010706020507" pitchFamily="18" charset="2"/>
              </a:rPr>
              <a:t>m</a:t>
            </a:r>
            <a:r>
              <a:rPr lang="en-US" altLang="en-US" sz="2000" i="1" dirty="0">
                <a:solidFill>
                  <a:srgbClr val="FF0000"/>
                </a:solidFill>
              </a:rPr>
              <a:t>A</a:t>
            </a:r>
            <a:r>
              <a:rPr lang="en-US" altLang="en-US" sz="2000" dirty="0">
                <a:solidFill>
                  <a:srgbClr val="FF0000"/>
                </a:solidFill>
              </a:rPr>
              <a:t>/</a:t>
            </a:r>
            <a:r>
              <a:rPr lang="en-US" altLang="en-US" sz="2000" i="1" dirty="0">
                <a:solidFill>
                  <a:srgbClr val="FF0000"/>
                </a:solidFill>
              </a:rPr>
              <a:t>V</a:t>
            </a:r>
            <a:r>
              <a:rPr lang="en-US" altLang="en-US" sz="2000" baseline="30000" dirty="0"/>
              <a:t>2</a:t>
            </a:r>
            <a:r>
              <a:rPr lang="en-US" altLang="en-US" sz="2000" dirty="0"/>
              <a:t>, L = 1</a:t>
            </a:r>
            <a:r>
              <a:rPr lang="en-US" altLang="en-US" sz="2000" i="1" dirty="0">
                <a:solidFill>
                  <a:srgbClr val="FF0000"/>
                </a:solidFill>
                <a:latin typeface="Symbol" panose="05050102010706020507" pitchFamily="18" charset="2"/>
              </a:rPr>
              <a:t>m</a:t>
            </a:r>
            <a:r>
              <a:rPr lang="en-US" altLang="en-US" sz="2000" i="1" dirty="0">
                <a:solidFill>
                  <a:srgbClr val="FF0000"/>
                </a:solidFill>
              </a:rPr>
              <a:t>m</a:t>
            </a:r>
            <a:r>
              <a:rPr lang="en-US" altLang="en-US" sz="2000" dirty="0"/>
              <a:t>, and W = 32</a:t>
            </a:r>
            <a:r>
              <a:rPr lang="en-US" altLang="en-US" sz="2000" i="1" dirty="0">
                <a:solidFill>
                  <a:srgbClr val="FF0000"/>
                </a:solidFill>
                <a:latin typeface="Symbol" panose="05050102010706020507" pitchFamily="18" charset="2"/>
              </a:rPr>
              <a:t>m</a:t>
            </a:r>
            <a:r>
              <a:rPr lang="en-US" altLang="en-US" sz="2000" i="1" dirty="0">
                <a:solidFill>
                  <a:srgbClr val="FF0000"/>
                </a:solidFill>
              </a:rPr>
              <a:t>m</a:t>
            </a:r>
            <a:r>
              <a:rPr lang="en-US" altLang="en-US" sz="2000" dirty="0"/>
              <a:t>.  Neglect the channel-length modulation effect (</a:t>
            </a:r>
            <a:r>
              <a:rPr lang="en-US" altLang="en-US" sz="2000" dirty="0" err="1"/>
              <a:t>i</a:t>
            </a:r>
            <a:r>
              <a:rPr lang="en-US" altLang="en-US" sz="2000" dirty="0"/>
              <a:t>. e. assume that </a:t>
            </a:r>
            <a:r>
              <a:rPr lang="en-US" altLang="en-US" sz="2000" i="1" dirty="0">
                <a:latin typeface="Symbol" panose="05050102010706020507" pitchFamily="18" charset="2"/>
              </a:rPr>
              <a:t>l</a:t>
            </a:r>
            <a:r>
              <a:rPr lang="en-US" altLang="en-US" sz="2000" dirty="0"/>
              <a:t> = 0).</a:t>
            </a:r>
          </a:p>
        </p:txBody>
      </p:sp>
      <p:pic>
        <p:nvPicPr>
          <p:cNvPr id="59397" name="Picture 4" descr="se05F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266" y="954741"/>
            <a:ext cx="2334171" cy="479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49436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title"/>
          </p:nvPr>
        </p:nvSpPr>
        <p:spPr/>
        <p:txBody>
          <a:bodyPr/>
          <a:lstStyle/>
          <a:p>
            <a:pPr eaLnBrk="1" hangingPunct="1"/>
            <a:r>
              <a:rPr lang="en-US" altLang="en-US" dirty="0"/>
              <a:t>Example 5: </a:t>
            </a:r>
            <a:r>
              <a:rPr lang="en-US" altLang="en-US" b="0" dirty="0"/>
              <a:t>MOSFET Amplifier</a:t>
            </a:r>
            <a:endParaRPr lang="en-US" altLang="en-US" sz="900" b="0" dirty="0"/>
          </a:p>
        </p:txBody>
      </p:sp>
      <p:sp>
        <p:nvSpPr>
          <p:cNvPr id="104452" name="Rectangle 3"/>
          <p:cNvSpPr>
            <a:spLocks noGrp="1" noChangeArrowheads="1"/>
          </p:cNvSpPr>
          <p:nvPr>
            <p:ph idx="1"/>
          </p:nvPr>
        </p:nvSpPr>
        <p:spPr>
          <a:xfrm>
            <a:off x="726140" y="2514599"/>
            <a:ext cx="7772401" cy="3953437"/>
          </a:xfrm>
          <a:noFill/>
        </p:spPr>
        <p:txBody>
          <a:bodyPr>
            <a:normAutofit/>
          </a:bodyPr>
          <a:lstStyle/>
          <a:p>
            <a:pPr eaLnBrk="1" hangingPunct="1"/>
            <a:r>
              <a:rPr lang="en-US" altLang="en-US" sz="2000" b="1" dirty="0">
                <a:solidFill>
                  <a:srgbClr val="FF0000"/>
                </a:solidFill>
              </a:rPr>
              <a:t>Problem Statement: </a:t>
            </a:r>
            <a:r>
              <a:rPr lang="en-US" altLang="en-US" sz="2000" dirty="0"/>
              <a:t>Figure 20 shows a </a:t>
            </a:r>
            <a:r>
              <a:rPr lang="en-US" altLang="en-US" sz="2000" dirty="0">
                <a:solidFill>
                  <a:srgbClr val="FF0000"/>
                </a:solidFill>
              </a:rPr>
              <a:t>discrete common-source MOSFET amplifier utilizing a drain-to-gate resistance </a:t>
            </a:r>
            <a:r>
              <a:rPr lang="en-US" altLang="en-US" sz="2000" i="1" dirty="0">
                <a:solidFill>
                  <a:srgbClr val="FF0000"/>
                </a:solidFill>
              </a:rPr>
              <a:t>R</a:t>
            </a:r>
            <a:r>
              <a:rPr lang="en-US" altLang="en-US" sz="2000" i="1" baseline="-25000" dirty="0">
                <a:solidFill>
                  <a:srgbClr val="FF0000"/>
                </a:solidFill>
              </a:rPr>
              <a:t>G</a:t>
            </a:r>
            <a:r>
              <a:rPr lang="en-US" altLang="en-US" sz="2000" dirty="0"/>
              <a:t> for biasing purposes.  The input signal </a:t>
            </a:r>
            <a:r>
              <a:rPr lang="en-US" altLang="en-US" sz="2000" i="1" dirty="0" err="1"/>
              <a:t>v</a:t>
            </a:r>
            <a:r>
              <a:rPr lang="en-US" altLang="en-US" sz="2000" i="1" baseline="-25000" dirty="0" err="1"/>
              <a:t>I</a:t>
            </a:r>
            <a:r>
              <a:rPr lang="en-US" altLang="en-US" sz="2000" dirty="0"/>
              <a:t> is coupled to the gate via a large capacitor, and the output signal at the drain is coupled to the load resistance </a:t>
            </a:r>
            <a:r>
              <a:rPr lang="en-US" altLang="en-US" sz="2000" i="1" dirty="0"/>
              <a:t>R</a:t>
            </a:r>
            <a:r>
              <a:rPr lang="en-US" altLang="en-US" sz="2000" i="1" baseline="-25000" dirty="0"/>
              <a:t>L</a:t>
            </a:r>
            <a:r>
              <a:rPr lang="en-US" altLang="en-US" sz="2000" dirty="0"/>
              <a:t> via another large capacitor.  The transistor has </a:t>
            </a:r>
            <a:r>
              <a:rPr lang="en-US" altLang="en-US" sz="2000" i="1" dirty="0" err="1"/>
              <a:t>V</a:t>
            </a:r>
            <a:r>
              <a:rPr lang="en-US" altLang="en-US" sz="2000" i="1" baseline="-25000" dirty="0" err="1"/>
              <a:t>t</a:t>
            </a:r>
            <a:r>
              <a:rPr lang="en-US" altLang="en-US" sz="2000" dirty="0"/>
              <a:t> = 1.5</a:t>
            </a:r>
            <a:r>
              <a:rPr lang="en-US" altLang="en-US" sz="2000" i="1" dirty="0">
                <a:solidFill>
                  <a:srgbClr val="FF0000"/>
                </a:solidFill>
              </a:rPr>
              <a:t>V</a:t>
            </a:r>
            <a:r>
              <a:rPr lang="en-US" altLang="en-US" sz="2000" dirty="0"/>
              <a:t>, </a:t>
            </a:r>
            <a:r>
              <a:rPr lang="en-US" altLang="en-US" sz="2000" i="1" dirty="0" err="1"/>
              <a:t>k</a:t>
            </a:r>
            <a:r>
              <a:rPr lang="en-US" altLang="en-US" sz="2000" baseline="30000" dirty="0" err="1"/>
              <a:t>’</a:t>
            </a:r>
            <a:r>
              <a:rPr lang="en-US" altLang="en-US" sz="2000" baseline="-25000" dirty="0" err="1"/>
              <a:t>n</a:t>
            </a:r>
            <a:r>
              <a:rPr lang="en-US" altLang="en-US" sz="2000" dirty="0"/>
              <a:t>(</a:t>
            </a:r>
            <a:r>
              <a:rPr lang="en-US" altLang="en-US" sz="2000" i="1" dirty="0"/>
              <a:t>W</a:t>
            </a:r>
            <a:r>
              <a:rPr lang="en-US" altLang="en-US" sz="2000" dirty="0"/>
              <a:t>/</a:t>
            </a:r>
            <a:r>
              <a:rPr lang="en-US" altLang="en-US" sz="2000" i="1" dirty="0"/>
              <a:t>L</a:t>
            </a:r>
            <a:r>
              <a:rPr lang="en-US" altLang="en-US" sz="2000" dirty="0"/>
              <a:t>) = 0.25</a:t>
            </a:r>
            <a:r>
              <a:rPr lang="en-US" altLang="en-US" sz="2000" i="1" dirty="0">
                <a:solidFill>
                  <a:srgbClr val="FF0000"/>
                </a:solidFill>
              </a:rPr>
              <a:t>mA</a:t>
            </a:r>
            <a:r>
              <a:rPr lang="en-US" altLang="en-US" sz="2000" dirty="0">
                <a:solidFill>
                  <a:srgbClr val="FF0000"/>
                </a:solidFill>
              </a:rPr>
              <a:t>/</a:t>
            </a:r>
            <a:r>
              <a:rPr lang="en-US" altLang="en-US" sz="2000" i="1" dirty="0">
                <a:solidFill>
                  <a:srgbClr val="FF0000"/>
                </a:solidFill>
              </a:rPr>
              <a:t>V</a:t>
            </a:r>
            <a:r>
              <a:rPr lang="en-US" altLang="en-US" sz="2000" baseline="30000" dirty="0">
                <a:solidFill>
                  <a:srgbClr val="FF0000"/>
                </a:solidFill>
              </a:rPr>
              <a:t>2</a:t>
            </a:r>
            <a:r>
              <a:rPr lang="en-US" altLang="en-US" sz="2000" dirty="0"/>
              <a:t>, and </a:t>
            </a:r>
            <a:r>
              <a:rPr lang="en-US" altLang="en-US" sz="2000" i="1" dirty="0"/>
              <a:t>V</a:t>
            </a:r>
            <a:r>
              <a:rPr lang="en-US" altLang="en-US" sz="2000" i="1" baseline="-25000" dirty="0"/>
              <a:t>A</a:t>
            </a:r>
            <a:r>
              <a:rPr lang="en-US" altLang="en-US" sz="2000" dirty="0"/>
              <a:t> = 50</a:t>
            </a:r>
            <a:r>
              <a:rPr lang="en-US" altLang="en-US" sz="2000" i="1" dirty="0">
                <a:solidFill>
                  <a:srgbClr val="FF0000"/>
                </a:solidFill>
              </a:rPr>
              <a:t>V</a:t>
            </a:r>
            <a:r>
              <a:rPr lang="en-US" altLang="en-US" sz="2000" dirty="0"/>
              <a:t>.  Assume the coupling capacitors to be sufficiently large so as to act as short circuits at the signal-frequencies of interest.</a:t>
            </a:r>
          </a:p>
          <a:p>
            <a:pPr eaLnBrk="1" hangingPunct="1"/>
            <a:r>
              <a:rPr lang="en-US" altLang="en-US" sz="2000" b="1" dirty="0">
                <a:solidFill>
                  <a:srgbClr val="FF0000"/>
                </a:solidFill>
              </a:rPr>
              <a:t>Q: </a:t>
            </a:r>
            <a:r>
              <a:rPr lang="en-US" altLang="en-US" sz="2000" dirty="0"/>
              <a:t>We wish to analyze this amplifier circuit to determine its </a:t>
            </a:r>
            <a:r>
              <a:rPr lang="en-US" altLang="en-US" sz="2000" b="1" dirty="0">
                <a:solidFill>
                  <a:srgbClr val="FF0000"/>
                </a:solidFill>
              </a:rPr>
              <a:t>(a) </a:t>
            </a:r>
            <a:r>
              <a:rPr lang="en-US" altLang="en-US" sz="2000" dirty="0"/>
              <a:t>small-signal voltage gain, its </a:t>
            </a:r>
            <a:r>
              <a:rPr lang="en-US" altLang="en-US" sz="2000" b="1" dirty="0">
                <a:solidFill>
                  <a:srgbClr val="FF0000"/>
                </a:solidFill>
              </a:rPr>
              <a:t>(b) </a:t>
            </a:r>
            <a:r>
              <a:rPr lang="en-US" altLang="en-US" sz="2000" dirty="0"/>
              <a:t>input resistance, and the largest allowable input signal.</a:t>
            </a:r>
          </a:p>
        </p:txBody>
      </p:sp>
      <p:sp>
        <p:nvSpPr>
          <p:cNvPr id="2" name="Date Placeholder 1"/>
          <p:cNvSpPr>
            <a:spLocks noGrp="1"/>
          </p:cNvSpPr>
          <p:nvPr>
            <p:ph type="dt" sz="half" idx="10"/>
          </p:nvPr>
        </p:nvSpPr>
        <p:spPr/>
        <p:txBody>
          <a:bodyPr/>
          <a:lstStyle/>
          <a:p>
            <a:fld id="{8F497835-15D6-438D-AD2C-53E2D3E705D7}" type="datetime1">
              <a:rPr lang="en-US" smtClean="0"/>
              <a:t>12/17/2017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40</a:t>
            </a:fld>
            <a:endParaRPr lang="en-US"/>
          </a:p>
        </p:txBody>
      </p:sp>
    </p:spTree>
    <p:extLst>
      <p:ext uri="{BB962C8B-B14F-4D97-AF65-F5344CB8AC3E}">
        <p14:creationId xmlns:p14="http://schemas.microsoft.com/office/powerpoint/2010/main" val="364898397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lstStyle/>
          <a:p>
            <a:pPr eaLnBrk="1" hangingPunct="1"/>
            <a:endParaRPr lang="en-US" altLang="en-US"/>
          </a:p>
        </p:txBody>
      </p:sp>
      <p:sp>
        <p:nvSpPr>
          <p:cNvPr id="105476" name="Rectangle 3"/>
          <p:cNvSpPr>
            <a:spLocks noGrp="1" noChangeArrowheads="1"/>
          </p:cNvSpPr>
          <p:nvPr>
            <p:ph idx="1"/>
          </p:nvPr>
        </p:nvSpPr>
        <p:spPr/>
        <p:txBody>
          <a:bodyPr/>
          <a:lstStyle/>
          <a:p>
            <a:pPr eaLnBrk="1" hangingPunct="1"/>
            <a:endParaRPr lang="en-US" altLang="en-US"/>
          </a:p>
        </p:txBody>
      </p:sp>
      <p:sp>
        <p:nvSpPr>
          <p:cNvPr id="2" name="Date Placeholder 1"/>
          <p:cNvSpPr>
            <a:spLocks noGrp="1"/>
          </p:cNvSpPr>
          <p:nvPr>
            <p:ph type="dt" sz="half" idx="10"/>
          </p:nvPr>
        </p:nvSpPr>
        <p:spPr/>
        <p:txBody>
          <a:bodyPr/>
          <a:lstStyle/>
          <a:p>
            <a:fld id="{C9C30B53-3E5A-45A3-B3C8-58939119C3FA}" type="datetime1">
              <a:rPr lang="en-US" smtClean="0"/>
              <a:t>12/17/2017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41</a:t>
            </a:fld>
            <a:endParaRPr lang="en-US"/>
          </a:p>
        </p:txBody>
      </p:sp>
      <p:sp>
        <p:nvSpPr>
          <p:cNvPr id="105477" name="Rectangle 4"/>
          <p:cNvSpPr>
            <a:spLocks noChangeArrowheads="1"/>
          </p:cNvSpPr>
          <p:nvPr/>
        </p:nvSpPr>
        <p:spPr bwMode="auto">
          <a:xfrm>
            <a:off x="0" y="0"/>
            <a:ext cx="9144000" cy="6858000"/>
          </a:xfrm>
          <a:prstGeom prst="rect">
            <a:avLst/>
          </a:prstGeom>
          <a:solidFill>
            <a:schemeClr val="bg1">
              <a:alpha val="98038"/>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pic>
        <p:nvPicPr>
          <p:cNvPr id="105478" name="Picture 4" descr="se05F39"/>
          <p:cNvPicPr>
            <a:picLocks noChangeAspect="1" noChangeArrowheads="1"/>
          </p:cNvPicPr>
          <p:nvPr/>
        </p:nvPicPr>
        <p:blipFill rotWithShape="1">
          <a:blip r:embed="rId2">
            <a:extLst>
              <a:ext uri="{28A0092B-C50C-407E-A947-70E740481C1C}">
                <a14:useLocalDpi xmlns:a14="http://schemas.microsoft.com/office/drawing/2010/main" val="0"/>
              </a:ext>
            </a:extLst>
          </a:blip>
          <a:srcRect l="-135" r="35875" b="45129"/>
          <a:stretch/>
        </p:blipFill>
        <p:spPr bwMode="auto">
          <a:xfrm>
            <a:off x="591672" y="486056"/>
            <a:ext cx="8511988" cy="541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9" name="Rectangle 2"/>
          <p:cNvSpPr>
            <a:spLocks noChangeArrowheads="1"/>
          </p:cNvSpPr>
          <p:nvPr/>
        </p:nvSpPr>
        <p:spPr bwMode="auto">
          <a:xfrm>
            <a:off x="609600" y="6019800"/>
            <a:ext cx="7924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sz="2400" b="1" dirty="0"/>
              <a:t>Figure 20: </a:t>
            </a:r>
            <a:r>
              <a:rPr lang="en-US" altLang="en-US" sz="2400" dirty="0"/>
              <a:t>Example 5 amplifier circuit.</a:t>
            </a:r>
          </a:p>
        </p:txBody>
      </p:sp>
      <p:sp>
        <p:nvSpPr>
          <p:cNvPr id="1570825" name="Text Box 9"/>
          <p:cNvSpPr txBox="1">
            <a:spLocks noChangeArrowheads="1"/>
          </p:cNvSpPr>
          <p:nvPr/>
        </p:nvSpPr>
        <p:spPr bwMode="auto">
          <a:xfrm>
            <a:off x="5562600" y="228600"/>
            <a:ext cx="3352800" cy="1590675"/>
          </a:xfrm>
          <a:prstGeom prst="rect">
            <a:avLst/>
          </a:prstGeom>
          <a:solidFill>
            <a:srgbClr val="FF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2400" b="1" dirty="0">
                <a:solidFill>
                  <a:srgbClr val="FF0000"/>
                </a:solidFill>
              </a:rPr>
              <a:t>note:</a:t>
            </a:r>
            <a:r>
              <a:rPr lang="en-US" altLang="en-US" sz="2400" dirty="0">
                <a:solidFill>
                  <a:srgbClr val="FF0000"/>
                </a:solidFill>
              </a:rPr>
              <a:t> capacitors block dc signals completely, but have no effect on small-signal</a:t>
            </a:r>
            <a:endParaRPr lang="en-US" altLang="en-US" sz="2400" baseline="-25000" dirty="0">
              <a:solidFill>
                <a:srgbClr val="FF0000"/>
              </a:solidFill>
            </a:endParaRPr>
          </a:p>
        </p:txBody>
      </p:sp>
    </p:spTree>
    <p:extLst>
      <p:ext uri="{BB962C8B-B14F-4D97-AF65-F5344CB8AC3E}">
        <p14:creationId xmlns:p14="http://schemas.microsoft.com/office/powerpoint/2010/main" val="239231436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70825"/>
                                        </p:tgtEl>
                                        <p:attrNameLst>
                                          <p:attrName>style.visibility</p:attrName>
                                        </p:attrNameLst>
                                      </p:cBhvr>
                                      <p:to>
                                        <p:strVal val="visible"/>
                                      </p:to>
                                    </p:set>
                                    <p:animEffect transition="in" filter="fade">
                                      <p:cBhvr>
                                        <p:cTn id="7" dur="500"/>
                                        <p:tgtEl>
                                          <p:spTgt spid="1570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08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A45D9C-1786-4CA3-9CCD-8EF3677A05E1}" type="datetime1">
              <a:rPr lang="en-US" smtClean="0"/>
              <a:t>12/17/2017</a:t>
            </a:fld>
            <a:endParaRPr lang="en-US"/>
          </a:p>
        </p:txBody>
      </p:sp>
      <p:sp>
        <p:nvSpPr>
          <p:cNvPr id="5" name="Slide Number Placeholder 4"/>
          <p:cNvSpPr>
            <a:spLocks noGrp="1"/>
          </p:cNvSpPr>
          <p:nvPr>
            <p:ph type="sldNum" sz="quarter" idx="12"/>
          </p:nvPr>
        </p:nvSpPr>
        <p:spPr/>
        <p:txBody>
          <a:bodyPr/>
          <a:lstStyle/>
          <a:p>
            <a:fld id="{1207B782-A207-460B-B11B-32D5F2B19719}" type="slidenum">
              <a:rPr lang="en-US" smtClean="0"/>
              <a:t>42</a:t>
            </a:fld>
            <a:endParaRPr lang="en-US"/>
          </a:p>
        </p:txBody>
      </p:sp>
      <p:sp>
        <p:nvSpPr>
          <p:cNvPr id="2" name="Title 1"/>
          <p:cNvSpPr>
            <a:spLocks noGrp="1"/>
          </p:cNvSpPr>
          <p:nvPr>
            <p:ph type="title" idx="4294967295"/>
          </p:nvPr>
        </p:nvSpPr>
        <p:spPr>
          <a:xfrm>
            <a:off x="1108651" y="521198"/>
            <a:ext cx="6799263" cy="984825"/>
          </a:xfrm>
        </p:spPr>
        <p:txBody>
          <a:bodyPr/>
          <a:lstStyle/>
          <a:p>
            <a:r>
              <a:rPr lang="en-US" altLang="en-US" dirty="0"/>
              <a:t>Example 5 – Sol</a:t>
            </a:r>
            <a:endParaRPr lang="en-US" dirty="0"/>
          </a:p>
        </p:txBody>
      </p:sp>
      <p:pic>
        <p:nvPicPr>
          <p:cNvPr id="6" name="Picture 5"/>
          <p:cNvPicPr>
            <a:picLocks noChangeAspect="1"/>
          </p:cNvPicPr>
          <p:nvPr/>
        </p:nvPicPr>
        <p:blipFill>
          <a:blip r:embed="rId2"/>
          <a:stretch>
            <a:fillRect/>
          </a:stretch>
        </p:blipFill>
        <p:spPr>
          <a:xfrm>
            <a:off x="6457950" y="1299370"/>
            <a:ext cx="2114550" cy="2724150"/>
          </a:xfrm>
          <a:prstGeom prst="rect">
            <a:avLst/>
          </a:prstGeom>
        </p:spPr>
      </p:pic>
      <p:sp>
        <p:nvSpPr>
          <p:cNvPr id="7" name="Rectangle 6"/>
          <p:cNvSpPr/>
          <p:nvPr/>
        </p:nvSpPr>
        <p:spPr>
          <a:xfrm>
            <a:off x="571500" y="1506023"/>
            <a:ext cx="3936783" cy="791179"/>
          </a:xfrm>
          <a:prstGeom prst="rect">
            <a:avLst/>
          </a:prstGeom>
        </p:spPr>
        <p:txBody>
          <a:bodyPr wrap="none">
            <a:spAutoFit/>
          </a:bodyPr>
          <a:lstStyle/>
          <a:p>
            <a:pPr>
              <a:lnSpc>
                <a:spcPct val="150000"/>
              </a:lnSpc>
            </a:pPr>
            <a:r>
              <a:rPr lang="en-US" sz="1600" dirty="0">
                <a:latin typeface="TimesNewRoman"/>
              </a:rPr>
              <a:t>We first determine the dc operating point.</a:t>
            </a:r>
          </a:p>
          <a:p>
            <a:pPr>
              <a:lnSpc>
                <a:spcPct val="150000"/>
              </a:lnSpc>
            </a:pPr>
            <a:r>
              <a:rPr lang="en-US" sz="1600" dirty="0">
                <a:latin typeface="TimesNewRoman"/>
              </a:rPr>
              <a:t>1- DC analysis: as shown in the figure</a:t>
            </a:r>
            <a:endParaRPr lang="en-US" sz="1600" dirty="0"/>
          </a:p>
        </p:txBody>
      </p:sp>
      <mc:AlternateContent xmlns:mc="http://schemas.openxmlformats.org/markup-compatibility/2006" xmlns:a14="http://schemas.microsoft.com/office/drawing/2010/main">
        <mc:Choice Requires="a14">
          <p:sp>
            <p:nvSpPr>
              <p:cNvPr id="8" name="Rectangle 7"/>
              <p:cNvSpPr/>
              <p:nvPr/>
            </p:nvSpPr>
            <p:spPr>
              <a:xfrm>
                <a:off x="628650" y="2347056"/>
                <a:ext cx="4572000" cy="584775"/>
              </a:xfrm>
              <a:prstGeom prst="rect">
                <a:avLst/>
              </a:prstGeom>
            </p:spPr>
            <p:txBody>
              <a:bodyPr>
                <a:spAutoFit/>
              </a:bodyPr>
              <a:lstStyle/>
              <a:p>
                <a:r>
                  <a:rPr lang="en-US" sz="1600" dirty="0">
                    <a:latin typeface="TimesNewRoman"/>
                  </a:rPr>
                  <a:t>We note that since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𝐼</m:t>
                        </m:r>
                      </m:e>
                      <m:sub>
                        <m:r>
                          <a:rPr lang="en-US" sz="1600" b="0" i="1" smtClean="0">
                            <a:latin typeface="Cambria Math" panose="02040503050406030204" pitchFamily="18" charset="0"/>
                          </a:rPr>
                          <m:t>𝐺</m:t>
                        </m:r>
                      </m:sub>
                    </m:sSub>
                    <m:r>
                      <a:rPr lang="en-US" sz="1600" b="0" i="1" smtClean="0">
                        <a:latin typeface="Cambria Math" panose="02040503050406030204" pitchFamily="18" charset="0"/>
                      </a:rPr>
                      <m:t>=</m:t>
                    </m:r>
                    <m:r>
                      <a:rPr lang="en-US" sz="1600" b="0" i="1" smtClean="0">
                        <a:latin typeface="Cambria Math" panose="02040503050406030204" pitchFamily="18" charset="0"/>
                      </a:rPr>
                      <m:t>0</m:t>
                    </m:r>
                  </m:oMath>
                </a14:m>
                <a:r>
                  <a:rPr lang="en-US" sz="1600" dirty="0">
                    <a:latin typeface="TimesNewRoman"/>
                  </a:rPr>
                  <a:t>, the dc voltage drop across </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𝑅</m:t>
                        </m:r>
                      </m:e>
                      <m:sub>
                        <m:r>
                          <a:rPr lang="en-US" sz="1600" i="1">
                            <a:latin typeface="Cambria Math" panose="02040503050406030204" pitchFamily="18" charset="0"/>
                          </a:rPr>
                          <m:t>𝐺</m:t>
                        </m:r>
                      </m:sub>
                    </m:sSub>
                  </m:oMath>
                </a14:m>
                <a:r>
                  <a:rPr lang="en-US" sz="1600" i="1" dirty="0"/>
                  <a:t> </a:t>
                </a:r>
                <a:r>
                  <a:rPr lang="en-US" sz="1600" dirty="0">
                    <a:latin typeface="TimesNewRoman"/>
                  </a:rPr>
                  <a:t>will be zero, and</a:t>
                </a:r>
                <a:endParaRPr lang="en-US" sz="1600" dirty="0"/>
              </a:p>
            </p:txBody>
          </p:sp>
        </mc:Choice>
        <mc:Fallback xmlns="">
          <p:sp>
            <p:nvSpPr>
              <p:cNvPr id="8" name="Rectangle 7"/>
              <p:cNvSpPr>
                <a:spLocks noRot="1" noChangeAspect="1" noMove="1" noResize="1" noEditPoints="1" noAdjustHandles="1" noChangeArrowheads="1" noChangeShapeType="1" noTextEdit="1"/>
              </p:cNvSpPr>
              <p:nvPr/>
            </p:nvSpPr>
            <p:spPr>
              <a:xfrm>
                <a:off x="628650" y="2347056"/>
                <a:ext cx="4572000" cy="584775"/>
              </a:xfrm>
              <a:prstGeom prst="rect">
                <a:avLst/>
              </a:prstGeom>
              <a:blipFill rotWithShape="0">
                <a:blip r:embed="rId3"/>
                <a:stretch>
                  <a:fillRect l="-667" t="-3125" b="-11458"/>
                </a:stretch>
              </a:blipFill>
            </p:spPr>
            <p:txBody>
              <a:bodyPr/>
              <a:lstStyle/>
              <a:p>
                <a:r>
                  <a:rPr lang="en-US">
                    <a:noFill/>
                  </a:rPr>
                  <a:t> </a:t>
                </a:r>
              </a:p>
            </p:txBody>
          </p:sp>
        </mc:Fallback>
      </mc:AlternateContent>
      <p:pic>
        <p:nvPicPr>
          <p:cNvPr id="9" name="Picture 8"/>
          <p:cNvPicPr>
            <a:picLocks noChangeAspect="1"/>
          </p:cNvPicPr>
          <p:nvPr/>
        </p:nvPicPr>
        <p:blipFill>
          <a:blip r:embed="rId4"/>
          <a:stretch>
            <a:fillRect/>
          </a:stretch>
        </p:blipFill>
        <p:spPr>
          <a:xfrm>
            <a:off x="1585487" y="2946788"/>
            <a:ext cx="2986513" cy="475127"/>
          </a:xfrm>
          <a:prstGeom prst="rect">
            <a:avLst/>
          </a:prstGeom>
        </p:spPr>
      </p:pic>
      <p:pic>
        <p:nvPicPr>
          <p:cNvPr id="10" name="Picture 9"/>
          <p:cNvPicPr>
            <a:picLocks noChangeAspect="1"/>
          </p:cNvPicPr>
          <p:nvPr/>
        </p:nvPicPr>
        <p:blipFill>
          <a:blip r:embed="rId5"/>
          <a:stretch>
            <a:fillRect/>
          </a:stretch>
        </p:blipFill>
        <p:spPr>
          <a:xfrm>
            <a:off x="628649" y="3477219"/>
            <a:ext cx="6309360" cy="909068"/>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1040130" y="3974084"/>
                <a:ext cx="12344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𝐷𝑆</m:t>
                          </m:r>
                        </m:sub>
                      </m:sSub>
                      <m:r>
                        <a:rPr lang="en-US" i="1" smtClean="0">
                          <a:latin typeface="Cambria Math" panose="02040503050406030204" pitchFamily="18" charset="0"/>
                          <a:ea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𝑂𝑉</m:t>
                          </m:r>
                        </m:sub>
                      </m:sSub>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1040130" y="3974084"/>
                <a:ext cx="1234440" cy="369332"/>
              </a:xfrm>
              <a:prstGeom prst="rect">
                <a:avLst/>
              </a:prstGeom>
              <a:blipFill rotWithShape="0">
                <a:blip r:embed="rId6"/>
                <a:stretch>
                  <a:fillRect/>
                </a:stretch>
              </a:blipFill>
            </p:spPr>
            <p:txBody>
              <a:bodyPr/>
              <a:lstStyle/>
              <a:p>
                <a:r>
                  <a:rPr lang="en-US">
                    <a:noFill/>
                  </a:rPr>
                  <a:t> </a:t>
                </a:r>
              </a:p>
            </p:txBody>
          </p:sp>
        </mc:Fallback>
      </mc:AlternateContent>
      <p:sp>
        <p:nvSpPr>
          <p:cNvPr id="12" name="Right Brace 11"/>
          <p:cNvSpPr/>
          <p:nvPr/>
        </p:nvSpPr>
        <p:spPr>
          <a:xfrm rot="5400000">
            <a:off x="1502293" y="3432425"/>
            <a:ext cx="199850" cy="88346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p:cNvPicPr>
            <a:picLocks noChangeAspect="1"/>
          </p:cNvPicPr>
          <p:nvPr/>
        </p:nvPicPr>
        <p:blipFill>
          <a:blip r:embed="rId7"/>
          <a:stretch>
            <a:fillRect/>
          </a:stretch>
        </p:blipFill>
        <p:spPr>
          <a:xfrm>
            <a:off x="628649" y="4543491"/>
            <a:ext cx="6762750" cy="247650"/>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571500" y="4836187"/>
                <a:ext cx="8001000" cy="584775"/>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Solving the resulting quadratic equation in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b="0" i="1" smtClean="0">
                            <a:latin typeface="Cambria Math" panose="02040503050406030204" pitchFamily="18" charset="0"/>
                          </a:rPr>
                          <m:t>𝐷</m:t>
                        </m:r>
                      </m:sub>
                    </m:sSub>
                  </m:oMath>
                </a14:m>
                <a:r>
                  <a:rPr lang="en-US" sz="1600" dirty="0">
                    <a:latin typeface="Times New Roman" panose="02020603050405020304" pitchFamily="18" charset="0"/>
                    <a:cs typeface="Times New Roman" panose="02020603050405020304" pitchFamily="18" charset="0"/>
                  </a:rPr>
                  <a:t> and discarding the root that is not physically meaningful yields the solution</a:t>
                </a:r>
              </a:p>
            </p:txBody>
          </p:sp>
        </mc:Choice>
        <mc:Fallback xmlns="">
          <p:sp>
            <p:nvSpPr>
              <p:cNvPr id="14" name="Rectangle 13"/>
              <p:cNvSpPr>
                <a:spLocks noRot="1" noChangeAspect="1" noMove="1" noResize="1" noEditPoints="1" noAdjustHandles="1" noChangeArrowheads="1" noChangeShapeType="1" noTextEdit="1"/>
              </p:cNvSpPr>
              <p:nvPr/>
            </p:nvSpPr>
            <p:spPr>
              <a:xfrm>
                <a:off x="571500" y="4836187"/>
                <a:ext cx="8001000" cy="584775"/>
              </a:xfrm>
              <a:prstGeom prst="rect">
                <a:avLst/>
              </a:prstGeom>
              <a:blipFill rotWithShape="0">
                <a:blip r:embed="rId8"/>
                <a:stretch>
                  <a:fillRect l="-457" t="-3125" b="-12500"/>
                </a:stretch>
              </a:blipFill>
            </p:spPr>
            <p:txBody>
              <a:bodyPr/>
              <a:lstStyle/>
              <a:p>
                <a:r>
                  <a:rPr lang="en-US">
                    <a:noFill/>
                  </a:rPr>
                  <a:t> </a:t>
                </a:r>
              </a:p>
            </p:txBody>
          </p:sp>
        </mc:Fallback>
      </mc:AlternateContent>
      <p:pic>
        <p:nvPicPr>
          <p:cNvPr id="15" name="Picture 14"/>
          <p:cNvPicPr>
            <a:picLocks noChangeAspect="1"/>
          </p:cNvPicPr>
          <p:nvPr/>
        </p:nvPicPr>
        <p:blipFill>
          <a:blip r:embed="rId9"/>
          <a:stretch>
            <a:fillRect/>
          </a:stretch>
        </p:blipFill>
        <p:spPr>
          <a:xfrm>
            <a:off x="1040130" y="5606641"/>
            <a:ext cx="1525094" cy="416859"/>
          </a:xfrm>
          <a:prstGeom prst="rect">
            <a:avLst/>
          </a:prstGeom>
        </p:spPr>
      </p:pic>
      <p:pic>
        <p:nvPicPr>
          <p:cNvPr id="16" name="Picture 15"/>
          <p:cNvPicPr>
            <a:picLocks noChangeAspect="1"/>
          </p:cNvPicPr>
          <p:nvPr/>
        </p:nvPicPr>
        <p:blipFill>
          <a:blip r:embed="rId10"/>
          <a:stretch>
            <a:fillRect/>
          </a:stretch>
        </p:blipFill>
        <p:spPr>
          <a:xfrm>
            <a:off x="3260991" y="5566300"/>
            <a:ext cx="1981200" cy="457200"/>
          </a:xfrm>
          <a:prstGeom prst="rect">
            <a:avLst/>
          </a:prstGeom>
        </p:spPr>
      </p:pic>
      <p:pic>
        <p:nvPicPr>
          <p:cNvPr id="17" name="Picture 16"/>
          <p:cNvPicPr>
            <a:picLocks noChangeAspect="1"/>
          </p:cNvPicPr>
          <p:nvPr/>
        </p:nvPicPr>
        <p:blipFill>
          <a:blip r:embed="rId11"/>
          <a:stretch>
            <a:fillRect/>
          </a:stretch>
        </p:blipFill>
        <p:spPr>
          <a:xfrm>
            <a:off x="5662052" y="5576193"/>
            <a:ext cx="2554817" cy="420413"/>
          </a:xfrm>
          <a:prstGeom prst="rect">
            <a:avLst/>
          </a:prstGeom>
        </p:spPr>
      </p:pic>
    </p:spTree>
    <p:extLst>
      <p:ext uri="{BB962C8B-B14F-4D97-AF65-F5344CB8AC3E}">
        <p14:creationId xmlns:p14="http://schemas.microsoft.com/office/powerpoint/2010/main" val="2052135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A45D9C-1786-4CA3-9CCD-8EF3677A05E1}" type="datetime1">
              <a:rPr lang="en-US" smtClean="0"/>
              <a:t>12/17/2017</a:t>
            </a:fld>
            <a:endParaRPr lang="en-US"/>
          </a:p>
        </p:txBody>
      </p:sp>
      <p:sp>
        <p:nvSpPr>
          <p:cNvPr id="5" name="Slide Number Placeholder 4"/>
          <p:cNvSpPr>
            <a:spLocks noGrp="1"/>
          </p:cNvSpPr>
          <p:nvPr>
            <p:ph type="sldNum" sz="quarter" idx="12"/>
          </p:nvPr>
        </p:nvSpPr>
        <p:spPr/>
        <p:txBody>
          <a:bodyPr/>
          <a:lstStyle/>
          <a:p>
            <a:fld id="{1207B782-A207-460B-B11B-32D5F2B19719}" type="slidenum">
              <a:rPr lang="en-US" smtClean="0"/>
              <a:t>43</a:t>
            </a:fld>
            <a:endParaRPr lang="en-US"/>
          </a:p>
        </p:txBody>
      </p:sp>
      <p:sp>
        <p:nvSpPr>
          <p:cNvPr id="2" name="Title 1"/>
          <p:cNvSpPr>
            <a:spLocks noGrp="1"/>
          </p:cNvSpPr>
          <p:nvPr>
            <p:ph type="title" idx="4294967295"/>
          </p:nvPr>
        </p:nvSpPr>
        <p:spPr>
          <a:xfrm>
            <a:off x="1278263" y="554299"/>
            <a:ext cx="6799262" cy="1303337"/>
          </a:xfrm>
        </p:spPr>
        <p:txBody>
          <a:bodyPr/>
          <a:lstStyle/>
          <a:p>
            <a:r>
              <a:rPr lang="en-US" altLang="en-US" dirty="0"/>
              <a:t>Example 5 – Sol, Cont.</a:t>
            </a:r>
            <a:endParaRPr lang="en-US" dirty="0"/>
          </a:p>
        </p:txBody>
      </p:sp>
      <p:sp>
        <p:nvSpPr>
          <p:cNvPr id="6" name="Rectangle 5"/>
          <p:cNvSpPr/>
          <p:nvPr/>
        </p:nvSpPr>
        <p:spPr>
          <a:xfrm>
            <a:off x="628649" y="1519082"/>
            <a:ext cx="8098491" cy="307777"/>
          </a:xfrm>
          <a:prstGeom prst="rect">
            <a:avLst/>
          </a:prstGeom>
        </p:spPr>
        <p:txBody>
          <a:bodyPr wrap="square">
            <a:spAutoFit/>
          </a:bodyPr>
          <a:lstStyle/>
          <a:p>
            <a:r>
              <a:rPr lang="en-US" sz="1400" dirty="0">
                <a:latin typeface="TimesNewRoman"/>
              </a:rPr>
              <a:t>Next we proceed with the small-signal analysis of the amplifier.</a:t>
            </a:r>
            <a:endParaRPr lang="en-US" sz="1400" dirty="0"/>
          </a:p>
        </p:txBody>
      </p:sp>
      <p:pic>
        <p:nvPicPr>
          <p:cNvPr id="7" name="Picture 6"/>
          <p:cNvPicPr>
            <a:picLocks noChangeAspect="1"/>
          </p:cNvPicPr>
          <p:nvPr/>
        </p:nvPicPr>
        <p:blipFill>
          <a:blip r:embed="rId2"/>
          <a:stretch>
            <a:fillRect/>
          </a:stretch>
        </p:blipFill>
        <p:spPr>
          <a:xfrm>
            <a:off x="1657350" y="1951765"/>
            <a:ext cx="5876925" cy="2343150"/>
          </a:xfrm>
          <a:prstGeom prst="rect">
            <a:avLst/>
          </a:prstGeom>
        </p:spPr>
      </p:pic>
      <p:pic>
        <p:nvPicPr>
          <p:cNvPr id="8" name="Picture 7"/>
          <p:cNvPicPr>
            <a:picLocks noChangeAspect="1"/>
          </p:cNvPicPr>
          <p:nvPr/>
        </p:nvPicPr>
        <p:blipFill>
          <a:blip r:embed="rId3"/>
          <a:stretch>
            <a:fillRect/>
          </a:stretch>
        </p:blipFill>
        <p:spPr>
          <a:xfrm>
            <a:off x="2753285" y="4548766"/>
            <a:ext cx="4629916" cy="1789916"/>
          </a:xfrm>
          <a:prstGeom prst="rect">
            <a:avLst/>
          </a:prstGeom>
        </p:spPr>
      </p:pic>
      <p:sp>
        <p:nvSpPr>
          <p:cNvPr id="9" name="Rectangle 8"/>
          <p:cNvSpPr/>
          <p:nvPr/>
        </p:nvSpPr>
        <p:spPr>
          <a:xfrm>
            <a:off x="628648" y="4257706"/>
            <a:ext cx="8246411" cy="523220"/>
          </a:xfrm>
          <a:prstGeom prst="rect">
            <a:avLst/>
          </a:prstGeom>
        </p:spPr>
        <p:txBody>
          <a:bodyPr wrap="square">
            <a:spAutoFit/>
          </a:bodyPr>
          <a:lstStyle/>
          <a:p>
            <a:r>
              <a:rPr lang="en-US" sz="1400" dirty="0">
                <a:latin typeface="TimesNewRoman"/>
              </a:rPr>
              <a:t>The values of the transistor small-signal parameters </a:t>
            </a:r>
            <a:r>
              <a:rPr lang="en-US" sz="1400" dirty="0">
                <a:latin typeface="Times New Roman" panose="02020603050405020304" pitchFamily="18" charset="0"/>
                <a:cs typeface="Times New Roman" panose="02020603050405020304" pitchFamily="18" charset="0"/>
              </a:rPr>
              <a:t>g</a:t>
            </a:r>
            <a:r>
              <a:rPr lang="en-US" sz="1400" baseline="-25000" dirty="0">
                <a:latin typeface="Times New Roman" panose="02020603050405020304" pitchFamily="18" charset="0"/>
                <a:cs typeface="Times New Roman" panose="02020603050405020304" pitchFamily="18" charset="0"/>
              </a:rPr>
              <a:t>m </a:t>
            </a:r>
            <a:r>
              <a:rPr lang="en-US" sz="1400" dirty="0">
                <a:latin typeface="TimesNewRoman"/>
              </a:rPr>
              <a:t>and </a:t>
            </a:r>
            <a:r>
              <a:rPr lang="en-US" sz="1400" dirty="0" err="1"/>
              <a:t>r</a:t>
            </a:r>
            <a:r>
              <a:rPr lang="en-US" sz="1400" baseline="-25000" dirty="0" err="1"/>
              <a:t>o</a:t>
            </a:r>
            <a:r>
              <a:rPr lang="en-US" sz="1400" i="1" dirty="0"/>
              <a:t> </a:t>
            </a:r>
            <a:r>
              <a:rPr lang="en-US" sz="1400" dirty="0">
                <a:latin typeface="TimesNewRoman"/>
              </a:rPr>
              <a:t>can be determined by using the dc bias quantities found above,</a:t>
            </a:r>
            <a:endParaRPr lang="en-US" sz="1400" dirty="0"/>
          </a:p>
        </p:txBody>
      </p:sp>
    </p:spTree>
    <p:extLst>
      <p:ext uri="{BB962C8B-B14F-4D97-AF65-F5344CB8AC3E}">
        <p14:creationId xmlns:p14="http://schemas.microsoft.com/office/powerpoint/2010/main" val="2417886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A45D9C-1786-4CA3-9CCD-8EF3677A05E1}" type="datetime1">
              <a:rPr lang="en-US" smtClean="0"/>
              <a:t>12/17/2017</a:t>
            </a:fld>
            <a:endParaRPr lang="en-US"/>
          </a:p>
        </p:txBody>
      </p:sp>
      <p:sp>
        <p:nvSpPr>
          <p:cNvPr id="5" name="Slide Number Placeholder 4"/>
          <p:cNvSpPr>
            <a:spLocks noGrp="1"/>
          </p:cNvSpPr>
          <p:nvPr>
            <p:ph type="sldNum" sz="quarter" idx="12"/>
          </p:nvPr>
        </p:nvSpPr>
        <p:spPr/>
        <p:txBody>
          <a:bodyPr/>
          <a:lstStyle/>
          <a:p>
            <a:fld id="{1207B782-A207-460B-B11B-32D5F2B19719}" type="slidenum">
              <a:rPr lang="en-US" smtClean="0"/>
              <a:t>44</a:t>
            </a:fld>
            <a:endParaRPr lang="en-US"/>
          </a:p>
        </p:txBody>
      </p:sp>
      <p:sp>
        <p:nvSpPr>
          <p:cNvPr id="2" name="Title 1"/>
          <p:cNvSpPr>
            <a:spLocks noGrp="1"/>
          </p:cNvSpPr>
          <p:nvPr>
            <p:ph type="title" idx="4294967295"/>
          </p:nvPr>
        </p:nvSpPr>
        <p:spPr>
          <a:xfrm>
            <a:off x="1258516" y="469244"/>
            <a:ext cx="6799262" cy="1303337"/>
          </a:xfrm>
        </p:spPr>
        <p:txBody>
          <a:bodyPr/>
          <a:lstStyle/>
          <a:p>
            <a:r>
              <a:rPr lang="en-US" altLang="en-US" dirty="0"/>
              <a:t>Example 5 – Sol, Cont.</a:t>
            </a:r>
            <a:endParaRPr lang="en-US" dirty="0"/>
          </a:p>
        </p:txBody>
      </p:sp>
      <p:pic>
        <p:nvPicPr>
          <p:cNvPr id="6" name="Picture 5"/>
          <p:cNvPicPr>
            <a:picLocks noChangeAspect="1"/>
          </p:cNvPicPr>
          <p:nvPr/>
        </p:nvPicPr>
        <p:blipFill>
          <a:blip r:embed="rId2"/>
          <a:stretch>
            <a:fillRect/>
          </a:stretch>
        </p:blipFill>
        <p:spPr>
          <a:xfrm>
            <a:off x="2519993" y="1519528"/>
            <a:ext cx="4104008" cy="2216333"/>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28646" y="3752636"/>
                <a:ext cx="7886701" cy="584775"/>
              </a:xfrm>
              <a:prstGeom prst="rect">
                <a:avLst/>
              </a:prstGeom>
            </p:spPr>
            <p:txBody>
              <a:bodyPr wrap="square">
                <a:spAutoFit/>
              </a:bodyPr>
              <a:lstStyle/>
              <a:p>
                <a:r>
                  <a:rPr lang="en-US" sz="1600" dirty="0">
                    <a:latin typeface="TimesNewRoman"/>
                  </a:rPr>
                  <a:t>Toward that end we simplify the circuit by combining the three parallel resistances </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𝑟</m:t>
                        </m:r>
                      </m:e>
                      <m:sub>
                        <m:r>
                          <a:rPr lang="en-US" sz="1600" b="0" i="1" smtClean="0">
                            <a:latin typeface="Cambria Math" panose="02040503050406030204" pitchFamily="18" charset="0"/>
                          </a:rPr>
                          <m:t>𝑜</m:t>
                        </m:r>
                      </m:sub>
                    </m:sSub>
                  </m:oMath>
                </a14:m>
                <a:r>
                  <a:rPr lang="en-US" sz="1600" dirty="0">
                    <a:latin typeface="TimesNewRoman"/>
                  </a:rPr>
                  <a:t>, </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𝐷</m:t>
                        </m:r>
                      </m:sub>
                    </m:sSub>
                  </m:oMath>
                </a14:m>
                <a:r>
                  <a:rPr lang="en-US" sz="1600" dirty="0">
                    <a:latin typeface="TimesNewRoman"/>
                  </a:rPr>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b="0" i="1" smtClean="0">
                            <a:latin typeface="Cambria Math" panose="02040503050406030204" pitchFamily="18" charset="0"/>
                          </a:rPr>
                          <m:t>𝐿</m:t>
                        </m:r>
                      </m:sub>
                    </m:sSub>
                  </m:oMath>
                </a14:m>
                <a:r>
                  <a:rPr lang="en-US" sz="1600" dirty="0">
                    <a:latin typeface="TimesNewRoman"/>
                  </a:rPr>
                  <a:t>and in a single resistance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𝑅</m:t>
                        </m:r>
                        <m:r>
                          <a:rPr lang="en-US" sz="1600" b="0" i="1" smtClean="0">
                            <a:latin typeface="Cambria Math" panose="02040503050406030204" pitchFamily="18" charset="0"/>
                          </a:rPr>
                          <m:t>′</m:t>
                        </m:r>
                      </m:e>
                      <m:sub>
                        <m:r>
                          <a:rPr lang="en-US" sz="1600" i="1">
                            <a:latin typeface="Cambria Math" panose="02040503050406030204" pitchFamily="18" charset="0"/>
                          </a:rPr>
                          <m:t>𝐿</m:t>
                        </m:r>
                      </m:sub>
                    </m:sSub>
                  </m:oMath>
                </a14:m>
                <a:r>
                  <a:rPr lang="en-US" sz="1600" dirty="0">
                    <a:latin typeface="TimesNewRoman"/>
                  </a:rPr>
                  <a:t>,</a:t>
                </a:r>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628646" y="3752636"/>
                <a:ext cx="7886701" cy="584775"/>
              </a:xfrm>
              <a:prstGeom prst="rect">
                <a:avLst/>
              </a:prstGeom>
              <a:blipFill rotWithShape="0">
                <a:blip r:embed="rId3"/>
                <a:stretch>
                  <a:fillRect l="-386" t="-3125" b="-11458"/>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3290885" y="4337411"/>
            <a:ext cx="2562225" cy="781050"/>
          </a:xfrm>
          <a:prstGeom prst="rect">
            <a:avLst/>
          </a:prstGeom>
        </p:spPr>
      </p:pic>
      <p:pic>
        <p:nvPicPr>
          <p:cNvPr id="9" name="Picture 8"/>
          <p:cNvPicPr>
            <a:picLocks noChangeAspect="1"/>
          </p:cNvPicPr>
          <p:nvPr/>
        </p:nvPicPr>
        <p:blipFill>
          <a:blip r:embed="rId5"/>
          <a:stretch>
            <a:fillRect/>
          </a:stretch>
        </p:blipFill>
        <p:spPr>
          <a:xfrm>
            <a:off x="849854" y="5100339"/>
            <a:ext cx="2194560" cy="583660"/>
          </a:xfrm>
          <a:prstGeom prst="rect">
            <a:avLst/>
          </a:prstGeom>
        </p:spPr>
      </p:pic>
      <p:pic>
        <p:nvPicPr>
          <p:cNvPr id="10" name="Picture 9"/>
          <p:cNvPicPr>
            <a:picLocks noChangeAspect="1"/>
          </p:cNvPicPr>
          <p:nvPr/>
        </p:nvPicPr>
        <p:blipFill>
          <a:blip r:embed="rId6"/>
          <a:stretch>
            <a:fillRect/>
          </a:stretch>
        </p:blipFill>
        <p:spPr>
          <a:xfrm>
            <a:off x="5214935" y="5049269"/>
            <a:ext cx="1276350" cy="685800"/>
          </a:xfrm>
          <a:prstGeom prst="rect">
            <a:avLst/>
          </a:prstGeom>
        </p:spPr>
      </p:pic>
      <p:sp>
        <p:nvSpPr>
          <p:cNvPr id="11" name="TextBox 10"/>
          <p:cNvSpPr txBox="1"/>
          <p:nvPr/>
        </p:nvSpPr>
        <p:spPr>
          <a:xfrm>
            <a:off x="3170404" y="5207503"/>
            <a:ext cx="721672" cy="369332"/>
          </a:xfrm>
          <a:prstGeom prst="rect">
            <a:avLst/>
          </a:prstGeom>
          <a:noFill/>
        </p:spPr>
        <p:txBody>
          <a:bodyPr wrap="none" rtlCol="0">
            <a:spAutoFit/>
          </a:bodyPr>
          <a:lstStyle/>
          <a:p>
            <a:r>
              <a:rPr lang="en-US" dirty="0">
                <a:sym typeface="Wingdings" panose="05000000000000000000" pitchFamily="2" charset="2"/>
              </a:rPr>
              <a:t> (1)</a:t>
            </a:r>
            <a:endParaRPr lang="en-US" dirty="0"/>
          </a:p>
        </p:txBody>
      </p:sp>
      <p:sp>
        <p:nvSpPr>
          <p:cNvPr id="12" name="TextBox 11"/>
          <p:cNvSpPr txBox="1"/>
          <p:nvPr/>
        </p:nvSpPr>
        <p:spPr>
          <a:xfrm>
            <a:off x="6783281" y="5207503"/>
            <a:ext cx="721672" cy="369332"/>
          </a:xfrm>
          <a:prstGeom prst="rect">
            <a:avLst/>
          </a:prstGeom>
          <a:noFill/>
        </p:spPr>
        <p:txBody>
          <a:bodyPr wrap="none" rtlCol="0">
            <a:spAutoFit/>
          </a:bodyPr>
          <a:lstStyle/>
          <a:p>
            <a:r>
              <a:rPr lang="en-US" dirty="0">
                <a:sym typeface="Wingdings" panose="05000000000000000000" pitchFamily="2" charset="2"/>
              </a:rPr>
              <a:t> (2)</a:t>
            </a:r>
            <a:endParaRPr lang="en-US" dirty="0"/>
          </a:p>
        </p:txBody>
      </p:sp>
    </p:spTree>
    <p:extLst>
      <p:ext uri="{BB962C8B-B14F-4D97-AF65-F5344CB8AC3E}">
        <p14:creationId xmlns:p14="http://schemas.microsoft.com/office/powerpoint/2010/main" val="3120955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A45D9C-1786-4CA3-9CCD-8EF3677A05E1}" type="datetime1">
              <a:rPr lang="en-US" smtClean="0"/>
              <a:t>12/17/2017</a:t>
            </a:fld>
            <a:endParaRPr lang="en-US"/>
          </a:p>
        </p:txBody>
      </p:sp>
      <p:sp>
        <p:nvSpPr>
          <p:cNvPr id="5" name="Slide Number Placeholder 4"/>
          <p:cNvSpPr>
            <a:spLocks noGrp="1"/>
          </p:cNvSpPr>
          <p:nvPr>
            <p:ph type="sldNum" sz="quarter" idx="12"/>
          </p:nvPr>
        </p:nvSpPr>
        <p:spPr/>
        <p:txBody>
          <a:bodyPr/>
          <a:lstStyle/>
          <a:p>
            <a:fld id="{1207B782-A207-460B-B11B-32D5F2B19719}" type="slidenum">
              <a:rPr lang="en-US" smtClean="0"/>
              <a:t>45</a:t>
            </a:fld>
            <a:endParaRPr lang="en-US"/>
          </a:p>
        </p:txBody>
      </p:sp>
      <p:sp>
        <p:nvSpPr>
          <p:cNvPr id="2" name="Title 1"/>
          <p:cNvSpPr>
            <a:spLocks noGrp="1"/>
          </p:cNvSpPr>
          <p:nvPr>
            <p:ph type="title" idx="4294967295"/>
          </p:nvPr>
        </p:nvSpPr>
        <p:spPr>
          <a:xfrm>
            <a:off x="1241284" y="509351"/>
            <a:ext cx="6799262" cy="1303337"/>
          </a:xfrm>
        </p:spPr>
        <p:txBody>
          <a:bodyPr/>
          <a:lstStyle/>
          <a:p>
            <a:r>
              <a:rPr lang="en-US" altLang="en-US" dirty="0"/>
              <a:t>Example 5 – Sol, Cont.</a:t>
            </a:r>
            <a:endParaRPr lang="en-US" dirty="0"/>
          </a:p>
        </p:txBody>
      </p:sp>
      <p:pic>
        <p:nvPicPr>
          <p:cNvPr id="8" name="Picture 7"/>
          <p:cNvPicPr>
            <a:picLocks noChangeAspect="1"/>
          </p:cNvPicPr>
          <p:nvPr/>
        </p:nvPicPr>
        <p:blipFill>
          <a:blip r:embed="rId2"/>
          <a:stretch>
            <a:fillRect/>
          </a:stretch>
        </p:blipFill>
        <p:spPr>
          <a:xfrm>
            <a:off x="5465526" y="1421748"/>
            <a:ext cx="3049824" cy="1647030"/>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579649" y="1441391"/>
                <a:ext cx="5076825" cy="584775"/>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Substituting for </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𝑖</m:t>
                        </m:r>
                      </m:e>
                      <m:sub>
                        <m:r>
                          <a:rPr lang="en-US" sz="1600" b="0" i="1" smtClean="0">
                            <a:latin typeface="Cambria Math" panose="02040503050406030204" pitchFamily="18" charset="0"/>
                          </a:rPr>
                          <m:t>𝑖</m:t>
                        </m:r>
                      </m:sub>
                    </m:sSub>
                  </m:oMath>
                </a14:m>
                <a:r>
                  <a:rPr lang="en-US" sz="1600" dirty="0">
                    <a:latin typeface="Times New Roman" panose="02020603050405020304" pitchFamily="18" charset="0"/>
                    <a:cs typeface="Times New Roman" panose="02020603050405020304" pitchFamily="18" charset="0"/>
                  </a:rPr>
                  <a:t> from Eq. (2) into Eq. (1) results in the following expression for the voltage gain:</a:t>
                </a:r>
              </a:p>
            </p:txBody>
          </p:sp>
        </mc:Choice>
        <mc:Fallback xmlns="">
          <p:sp>
            <p:nvSpPr>
              <p:cNvPr id="9" name="Rectangle 8"/>
              <p:cNvSpPr>
                <a:spLocks noRot="1" noChangeAspect="1" noMove="1" noResize="1" noEditPoints="1" noAdjustHandles="1" noChangeArrowheads="1" noChangeShapeType="1" noTextEdit="1"/>
              </p:cNvSpPr>
              <p:nvPr/>
            </p:nvSpPr>
            <p:spPr>
              <a:xfrm>
                <a:off x="579649" y="1441391"/>
                <a:ext cx="5076825" cy="584775"/>
              </a:xfrm>
              <a:prstGeom prst="rect">
                <a:avLst/>
              </a:prstGeom>
              <a:blipFill rotWithShape="0">
                <a:blip r:embed="rId3"/>
                <a:stretch>
                  <a:fillRect l="-600" t="-3125" b="-12500"/>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a:off x="1801344" y="2099611"/>
            <a:ext cx="2324100" cy="647700"/>
          </a:xfrm>
          <a:prstGeom prst="rect">
            <a:avLst/>
          </a:prstGeom>
        </p:spPr>
      </p:pic>
      <p:pic>
        <p:nvPicPr>
          <p:cNvPr id="11" name="Picture 10"/>
          <p:cNvPicPr>
            <a:picLocks noChangeAspect="1"/>
          </p:cNvPicPr>
          <p:nvPr/>
        </p:nvPicPr>
        <p:blipFill>
          <a:blip r:embed="rId5"/>
          <a:stretch>
            <a:fillRect/>
          </a:stretch>
        </p:blipFill>
        <p:spPr>
          <a:xfrm>
            <a:off x="579648" y="4154352"/>
            <a:ext cx="4718491" cy="342900"/>
          </a:xfrm>
          <a:prstGeom prst="rect">
            <a:avLst/>
          </a:prstGeom>
        </p:spPr>
      </p:pic>
      <p:pic>
        <p:nvPicPr>
          <p:cNvPr id="12" name="Picture 11"/>
          <p:cNvPicPr>
            <a:picLocks noChangeAspect="1"/>
          </p:cNvPicPr>
          <p:nvPr/>
        </p:nvPicPr>
        <p:blipFill>
          <a:blip r:embed="rId6"/>
          <a:stretch>
            <a:fillRect/>
          </a:stretch>
        </p:blipFill>
        <p:spPr>
          <a:xfrm>
            <a:off x="6087595" y="4149589"/>
            <a:ext cx="1533525" cy="352425"/>
          </a:xfrm>
          <a:prstGeom prst="rect">
            <a:avLst/>
          </a:prstGeom>
        </p:spPr>
      </p:pic>
      <p:pic>
        <p:nvPicPr>
          <p:cNvPr id="13" name="Picture 12"/>
          <p:cNvPicPr>
            <a:picLocks noChangeAspect="1"/>
          </p:cNvPicPr>
          <p:nvPr/>
        </p:nvPicPr>
        <p:blipFill>
          <a:blip r:embed="rId7"/>
          <a:stretch>
            <a:fillRect/>
          </a:stretch>
        </p:blipFill>
        <p:spPr>
          <a:xfrm>
            <a:off x="512385" y="3024328"/>
            <a:ext cx="7967944" cy="542925"/>
          </a:xfrm>
          <a:prstGeom prst="rect">
            <a:avLst/>
          </a:prstGeom>
        </p:spPr>
      </p:pic>
      <p:pic>
        <p:nvPicPr>
          <p:cNvPr id="14" name="Picture 13"/>
          <p:cNvPicPr>
            <a:picLocks noChangeAspect="1"/>
          </p:cNvPicPr>
          <p:nvPr/>
        </p:nvPicPr>
        <p:blipFill>
          <a:blip r:embed="rId8"/>
          <a:stretch>
            <a:fillRect/>
          </a:stretch>
        </p:blipFill>
        <p:spPr>
          <a:xfrm>
            <a:off x="3668246" y="3587010"/>
            <a:ext cx="1162050" cy="381000"/>
          </a:xfrm>
          <a:prstGeom prst="rect">
            <a:avLst/>
          </a:prstGeom>
        </p:spPr>
      </p:pic>
      <p:sp>
        <p:nvSpPr>
          <p:cNvPr id="15" name="Right Arrow 14"/>
          <p:cNvSpPr/>
          <p:nvPr/>
        </p:nvSpPr>
        <p:spPr>
          <a:xfrm>
            <a:off x="5519314" y="4176483"/>
            <a:ext cx="274320" cy="274320"/>
          </a:xfrm>
          <a:prstGeom prst="rightArrow">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16" name="Rectangle 15"/>
              <p:cNvSpPr/>
              <p:nvPr/>
            </p:nvSpPr>
            <p:spPr>
              <a:xfrm>
                <a:off x="579649" y="4535352"/>
                <a:ext cx="8201279" cy="619721"/>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To obtain the input resistance, we substitute in Eq. (1) for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𝑜</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𝐴</m:t>
                        </m:r>
                      </m:e>
                      <m:sub>
                        <m:r>
                          <a:rPr lang="en-US" sz="1600" b="0" i="1" smtClean="0">
                            <a:latin typeface="Cambria Math" panose="02040503050406030204" pitchFamily="18" charset="0"/>
                          </a:rPr>
                          <m:t>𝑣</m:t>
                        </m:r>
                      </m:sub>
                    </m:sSub>
                    <m:sSub>
                      <m:sSubPr>
                        <m:ctrlPr>
                          <a:rPr lang="en-US" sz="1600" i="1" smtClean="0">
                            <a:latin typeface="Cambria Math" panose="02040503050406030204" pitchFamily="18" charset="0"/>
                          </a:rPr>
                        </m:ctrlPr>
                      </m:sSubPr>
                      <m:e>
                        <m:r>
                          <a:rPr lang="en-US" sz="1600" i="1">
                            <a:latin typeface="Cambria Math" panose="02040503050406030204" pitchFamily="18" charset="0"/>
                          </a:rPr>
                          <m:t>𝑣</m:t>
                        </m:r>
                      </m:e>
                      <m:sub>
                        <m:r>
                          <m:rPr>
                            <m:nor/>
                          </m:rPr>
                          <a:rPr lang="en-US" sz="1600" b="0" smtClean="0">
                            <a:latin typeface="Times New Roman" panose="02020603050405020304" pitchFamily="18" charset="0"/>
                            <a:cs typeface="Times New Roman" panose="02020603050405020304" pitchFamily="18" charset="0"/>
                          </a:rPr>
                          <m:t>gs</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m:rPr>
                            <m:nor/>
                          </m:rPr>
                          <a:rPr lang="en-US" sz="1600" b="0" smtClean="0">
                            <a:latin typeface="Times New Roman" panose="02020603050405020304" pitchFamily="18" charset="0"/>
                            <a:cs typeface="Times New Roman" panose="02020603050405020304" pitchFamily="18" charset="0"/>
                          </a:rPr>
                          <m:t>g</m:t>
                        </m:r>
                      </m:e>
                      <m:sub>
                        <m:r>
                          <a:rPr lang="en-US" sz="1600" b="0" i="1" smtClean="0">
                            <a:latin typeface="Cambria Math" panose="02040503050406030204" pitchFamily="18" charset="0"/>
                          </a:rPr>
                          <m:t>𝑚</m:t>
                        </m:r>
                      </m:sub>
                    </m:sSub>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𝑅</m:t>
                        </m:r>
                      </m:e>
                      <m:sub>
                        <m:r>
                          <a:rPr lang="en-US" sz="1600" b="0" i="1" smtClean="0">
                            <a:latin typeface="Cambria Math" panose="02040503050406030204" pitchFamily="18" charset="0"/>
                          </a:rPr>
                          <m:t>𝐿</m:t>
                        </m:r>
                      </m:sub>
                      <m:sup>
                        <m:r>
                          <a:rPr lang="en-US" sz="1600" b="0" i="1" smtClean="0">
                            <a:latin typeface="Cambria Math" panose="02040503050406030204" pitchFamily="18" charset="0"/>
                          </a:rPr>
                          <m:t>′</m:t>
                        </m:r>
                      </m:sup>
                    </m:sSubSup>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m:rPr>
                            <m:nor/>
                          </m:rPr>
                          <a:rPr lang="en-US" sz="1600">
                            <a:latin typeface="Times New Roman" panose="02020603050405020304" pitchFamily="18" charset="0"/>
                            <a:cs typeface="Times New Roman" panose="02020603050405020304" pitchFamily="18" charset="0"/>
                          </a:rPr>
                          <m:t>gs</m:t>
                        </m:r>
                      </m:sub>
                    </m:sSub>
                  </m:oMath>
                </a14:m>
                <a:r>
                  <a:rPr lang="en-US" sz="1600" dirty="0">
                    <a:latin typeface="Times New Roman" panose="02020603050405020304" pitchFamily="18" charset="0"/>
                    <a:cs typeface="Times New Roman" panose="02020603050405020304" pitchFamily="18" charset="0"/>
                  </a:rPr>
                  <a:t>, then use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𝑅</m:t>
                        </m:r>
                      </m:e>
                      <m:sub>
                        <m:r>
                          <a:rPr lang="en-US" sz="1600" b="0" i="1" smtClean="0">
                            <a:latin typeface="Cambria Math" panose="02040503050406030204" pitchFamily="18" charset="0"/>
                            <a:cs typeface="Times New Roman" panose="02020603050405020304" pitchFamily="18" charset="0"/>
                          </a:rPr>
                          <m:t>𝑖𝑛</m:t>
                        </m:r>
                      </m:sub>
                    </m:sSub>
                    <m:r>
                      <a:rPr lang="en-US" sz="1600" b="0" i="1" smtClean="0">
                        <a:latin typeface="Cambria Math" panose="02040503050406030204" pitchFamily="18" charset="0"/>
                        <a:cs typeface="Times New Roman" panose="02020603050405020304" pitchFamily="18" charset="0"/>
                      </a:rPr>
                      <m:t>=</m:t>
                    </m:r>
                    <m:sSub>
                      <m:sSubPr>
                        <m:ctrlPr>
                          <a:rPr lang="en-US" sz="1600" b="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𝑣</m:t>
                        </m:r>
                      </m:e>
                      <m:sub>
                        <m:r>
                          <a:rPr lang="en-US" sz="1600" b="0" i="1" smtClean="0">
                            <a:latin typeface="Cambria Math" panose="02040503050406030204" pitchFamily="18" charset="0"/>
                            <a:cs typeface="Times New Roman" panose="02020603050405020304" pitchFamily="18" charset="0"/>
                          </a:rPr>
                          <m:t>𝑖</m:t>
                        </m:r>
                      </m:sub>
                    </m:sSub>
                    <m:r>
                      <a:rPr lang="en-US" sz="1600" b="0" i="1" smtClean="0">
                        <a:latin typeface="Cambria Math" panose="02040503050406030204" pitchFamily="18" charset="0"/>
                        <a:cs typeface="Times New Roman" panose="02020603050405020304" pitchFamily="18" charset="0"/>
                      </a:rPr>
                      <m:t>/</m:t>
                    </m:r>
                    <m:sSub>
                      <m:sSubPr>
                        <m:ctrlPr>
                          <a:rPr lang="en-US" sz="1600" i="1">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𝑖</m:t>
                        </m:r>
                      </m:e>
                      <m:sub>
                        <m:r>
                          <a:rPr lang="en-US" sz="1600" i="1">
                            <a:latin typeface="Cambria Math" panose="02040503050406030204" pitchFamily="18" charset="0"/>
                            <a:cs typeface="Times New Roman" panose="02020603050405020304" pitchFamily="18" charset="0"/>
                          </a:rPr>
                          <m:t>𝑖</m:t>
                        </m:r>
                      </m:sub>
                    </m:sSub>
                  </m:oMath>
                </a14:m>
                <a:r>
                  <a:rPr lang="en-US" sz="1600" dirty="0">
                    <a:latin typeface="Times New Roman" panose="02020603050405020304" pitchFamily="18" charset="0"/>
                    <a:cs typeface="Times New Roman" panose="02020603050405020304" pitchFamily="18" charset="0"/>
                  </a:rPr>
                  <a:t> to obtain</a:t>
                </a:r>
              </a:p>
            </p:txBody>
          </p:sp>
        </mc:Choice>
        <mc:Fallback xmlns="">
          <p:sp>
            <p:nvSpPr>
              <p:cNvPr id="16" name="Rectangle 15"/>
              <p:cNvSpPr>
                <a:spLocks noRot="1" noChangeAspect="1" noMove="1" noResize="1" noEditPoints="1" noAdjustHandles="1" noChangeArrowheads="1" noChangeShapeType="1" noTextEdit="1"/>
              </p:cNvSpPr>
              <p:nvPr/>
            </p:nvSpPr>
            <p:spPr>
              <a:xfrm>
                <a:off x="579649" y="4535352"/>
                <a:ext cx="8201279" cy="619721"/>
              </a:xfrm>
              <a:prstGeom prst="rect">
                <a:avLst/>
              </a:prstGeom>
              <a:blipFill rotWithShape="0">
                <a:blip r:embed="rId9"/>
                <a:stretch>
                  <a:fillRect l="-372" t="-2941" b="-11765"/>
                </a:stretch>
              </a:blipFill>
            </p:spPr>
            <p:txBody>
              <a:bodyPr/>
              <a:lstStyle/>
              <a:p>
                <a:r>
                  <a:rPr lang="en-US">
                    <a:noFill/>
                  </a:rPr>
                  <a:t> </a:t>
                </a:r>
              </a:p>
            </p:txBody>
          </p:sp>
        </mc:Fallback>
      </mc:AlternateContent>
      <p:pic>
        <p:nvPicPr>
          <p:cNvPr id="17" name="Picture 16"/>
          <p:cNvPicPr>
            <a:picLocks noChangeAspect="1"/>
          </p:cNvPicPr>
          <p:nvPr/>
        </p:nvPicPr>
        <p:blipFill>
          <a:blip r:embed="rId10"/>
          <a:stretch>
            <a:fillRect/>
          </a:stretch>
        </p:blipFill>
        <p:spPr>
          <a:xfrm>
            <a:off x="3729594" y="4856904"/>
            <a:ext cx="1533525" cy="619125"/>
          </a:xfrm>
          <a:prstGeom prst="rect">
            <a:avLst/>
          </a:prstGeom>
        </p:spPr>
      </p:pic>
      <p:pic>
        <p:nvPicPr>
          <p:cNvPr id="18" name="Picture 17"/>
          <p:cNvPicPr>
            <a:picLocks noChangeAspect="1"/>
          </p:cNvPicPr>
          <p:nvPr/>
        </p:nvPicPr>
        <p:blipFill>
          <a:blip r:embed="rId11"/>
          <a:stretch>
            <a:fillRect/>
          </a:stretch>
        </p:blipFill>
        <p:spPr>
          <a:xfrm>
            <a:off x="3437342" y="5538258"/>
            <a:ext cx="2333625" cy="561975"/>
          </a:xfrm>
          <a:prstGeom prst="rect">
            <a:avLst/>
          </a:prstGeom>
        </p:spPr>
      </p:pic>
      <p:sp>
        <p:nvSpPr>
          <p:cNvPr id="19" name="Rectangle 18"/>
          <p:cNvSpPr/>
          <p:nvPr/>
        </p:nvSpPr>
        <p:spPr>
          <a:xfrm>
            <a:off x="5947583" y="5630034"/>
            <a:ext cx="2281394" cy="338554"/>
          </a:xfrm>
          <a:prstGeom prst="rect">
            <a:avLst/>
          </a:prstGeom>
        </p:spPr>
        <p:txBody>
          <a:bodyPr wrap="none">
            <a:spAutoFit/>
          </a:bodyPr>
          <a:lstStyle/>
          <a:p>
            <a:r>
              <a:rPr lang="en-US" sz="1600" dirty="0">
                <a:latin typeface="TimesNewRoman"/>
              </a:rPr>
              <a:t>which is still very large.</a:t>
            </a:r>
            <a:endParaRPr lang="en-US" sz="1600" dirty="0"/>
          </a:p>
        </p:txBody>
      </p:sp>
    </p:spTree>
    <p:extLst>
      <p:ext uri="{BB962C8B-B14F-4D97-AF65-F5344CB8AC3E}">
        <p14:creationId xmlns:p14="http://schemas.microsoft.com/office/powerpoint/2010/main" val="2242980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 5 – Sol, Cont.</a:t>
            </a:r>
            <a:endParaRPr lang="en-US" dirty="0"/>
          </a:p>
        </p:txBody>
      </p:sp>
      <p:sp>
        <p:nvSpPr>
          <p:cNvPr id="4" name="Date Placeholder 3"/>
          <p:cNvSpPr>
            <a:spLocks noGrp="1"/>
          </p:cNvSpPr>
          <p:nvPr>
            <p:ph type="dt" sz="half" idx="10"/>
          </p:nvPr>
        </p:nvSpPr>
        <p:spPr/>
        <p:txBody>
          <a:bodyPr/>
          <a:lstStyle/>
          <a:p>
            <a:fld id="{09A45D9C-1786-4CA3-9CCD-8EF3677A05E1}" type="datetime1">
              <a:rPr lang="en-US" smtClean="0"/>
              <a:t>12/17/2017</a:t>
            </a:fld>
            <a:endParaRPr lang="en-US"/>
          </a:p>
        </p:txBody>
      </p:sp>
      <p:sp>
        <p:nvSpPr>
          <p:cNvPr id="5" name="Slide Number Placeholder 4"/>
          <p:cNvSpPr>
            <a:spLocks noGrp="1"/>
          </p:cNvSpPr>
          <p:nvPr>
            <p:ph type="sldNum" sz="quarter" idx="12"/>
          </p:nvPr>
        </p:nvSpPr>
        <p:spPr/>
        <p:txBody>
          <a:bodyPr/>
          <a:lstStyle/>
          <a:p>
            <a:fld id="{1207B782-A207-460B-B11B-32D5F2B19719}" type="slidenum">
              <a:rPr lang="en-US" smtClean="0"/>
              <a:t>46</a:t>
            </a:fld>
            <a:endParaRPr lang="en-US"/>
          </a:p>
        </p:txBody>
      </p:sp>
      <p:pic>
        <p:nvPicPr>
          <p:cNvPr id="6" name="Picture 5"/>
          <p:cNvPicPr>
            <a:picLocks noChangeAspect="1"/>
          </p:cNvPicPr>
          <p:nvPr/>
        </p:nvPicPr>
        <p:blipFill>
          <a:blip r:embed="rId2"/>
          <a:stretch>
            <a:fillRect/>
          </a:stretch>
        </p:blipFill>
        <p:spPr>
          <a:xfrm>
            <a:off x="506787" y="2567473"/>
            <a:ext cx="8045544" cy="3011655"/>
          </a:xfrm>
          <a:prstGeom prst="rect">
            <a:avLst/>
          </a:prstGeom>
        </p:spPr>
      </p:pic>
      <p:pic>
        <p:nvPicPr>
          <p:cNvPr id="8" name="Picture 7"/>
          <p:cNvPicPr>
            <a:picLocks noChangeAspect="1"/>
          </p:cNvPicPr>
          <p:nvPr/>
        </p:nvPicPr>
        <p:blipFill>
          <a:blip r:embed="rId3"/>
          <a:stretch>
            <a:fillRect/>
          </a:stretch>
        </p:blipFill>
        <p:spPr>
          <a:xfrm>
            <a:off x="3816724" y="4503924"/>
            <a:ext cx="1752600" cy="523875"/>
          </a:xfrm>
          <a:prstGeom prst="rect">
            <a:avLst/>
          </a:prstGeom>
        </p:spPr>
      </p:pic>
    </p:spTree>
    <p:extLst>
      <p:ext uri="{BB962C8B-B14F-4D97-AF65-F5344CB8AC3E}">
        <p14:creationId xmlns:p14="http://schemas.microsoft.com/office/powerpoint/2010/main" val="1858641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nvPr>
        </p:nvSpPr>
        <p:spPr/>
        <p:txBody>
          <a:bodyPr/>
          <a:lstStyle/>
          <a:p>
            <a:pPr eaLnBrk="1" hangingPunct="1"/>
            <a:endParaRPr lang="en-US" altLang="en-US"/>
          </a:p>
        </p:txBody>
      </p:sp>
      <p:sp>
        <p:nvSpPr>
          <p:cNvPr id="110596" name="Rectangle 3"/>
          <p:cNvSpPr>
            <a:spLocks noGrp="1" noChangeArrowheads="1"/>
          </p:cNvSpPr>
          <p:nvPr>
            <p:ph idx="1"/>
          </p:nvPr>
        </p:nvSpPr>
        <p:spPr/>
        <p:txBody>
          <a:bodyPr/>
          <a:lstStyle/>
          <a:p>
            <a:pPr eaLnBrk="1" hangingPunct="1"/>
            <a:endParaRPr lang="en-US" altLang="en-US"/>
          </a:p>
        </p:txBody>
      </p:sp>
      <p:sp>
        <p:nvSpPr>
          <p:cNvPr id="2" name="Date Placeholder 1"/>
          <p:cNvSpPr>
            <a:spLocks noGrp="1"/>
          </p:cNvSpPr>
          <p:nvPr>
            <p:ph type="dt" sz="half" idx="10"/>
          </p:nvPr>
        </p:nvSpPr>
        <p:spPr/>
        <p:txBody>
          <a:bodyPr/>
          <a:lstStyle/>
          <a:p>
            <a:fld id="{0D94E311-15B1-4D47-9C05-511B0E5F050B}" type="datetime1">
              <a:rPr lang="en-US" smtClean="0"/>
              <a:t>12/17/2017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47</a:t>
            </a:fld>
            <a:endParaRPr lang="en-US"/>
          </a:p>
        </p:txBody>
      </p:sp>
      <p:sp>
        <p:nvSpPr>
          <p:cNvPr id="110597" name="Rectangle 4"/>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pic>
        <p:nvPicPr>
          <p:cNvPr id="4" name="Picture 3"/>
          <p:cNvPicPr>
            <a:picLocks noChangeAspect="1"/>
          </p:cNvPicPr>
          <p:nvPr/>
        </p:nvPicPr>
        <p:blipFill>
          <a:blip r:embed="rId2"/>
          <a:stretch>
            <a:fillRect/>
          </a:stretch>
        </p:blipFill>
        <p:spPr>
          <a:xfrm>
            <a:off x="914400" y="242887"/>
            <a:ext cx="7315200" cy="6372225"/>
          </a:xfrm>
          <a:prstGeom prst="rect">
            <a:avLst/>
          </a:prstGeom>
        </p:spPr>
      </p:pic>
    </p:spTree>
    <p:extLst>
      <p:ext uri="{BB962C8B-B14F-4D97-AF65-F5344CB8AC3E}">
        <p14:creationId xmlns:p14="http://schemas.microsoft.com/office/powerpoint/2010/main" val="2943020959"/>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ChangeArrowheads="1"/>
          </p:cNvSpPr>
          <p:nvPr>
            <p:ph type="title"/>
          </p:nvPr>
        </p:nvSpPr>
        <p:spPr/>
        <p:txBody>
          <a:bodyPr/>
          <a:lstStyle/>
          <a:p>
            <a:pPr eaLnBrk="1" hangingPunct="1"/>
            <a:r>
              <a:rPr lang="en-US" altLang="en-US" sz="3200"/>
              <a:t>Summary</a:t>
            </a:r>
          </a:p>
        </p:txBody>
      </p:sp>
      <p:sp>
        <p:nvSpPr>
          <p:cNvPr id="111620" name="Rectangle 3"/>
          <p:cNvSpPr>
            <a:spLocks noGrp="1" noChangeArrowheads="1"/>
          </p:cNvSpPr>
          <p:nvPr>
            <p:ph idx="1"/>
          </p:nvPr>
        </p:nvSpPr>
        <p:spPr>
          <a:xfrm>
            <a:off x="914399" y="2487706"/>
            <a:ext cx="7436223" cy="3689256"/>
          </a:xfrm>
        </p:spPr>
        <p:txBody>
          <a:bodyPr>
            <a:normAutofit/>
          </a:bodyPr>
          <a:lstStyle/>
          <a:p>
            <a:pPr algn="just" eaLnBrk="1" hangingPunct="1"/>
            <a:r>
              <a:rPr lang="en-US" altLang="en-US" sz="2000" dirty="0"/>
              <a:t>The enhancement-type MOSFET is current the most widely used semiconductor device.  It is the basis of CMOS technology, which is the most popular IC fabrication technology at this time.  CMOS provides both n-channel (NMOS) and p-channel (PMOS) transistors, which increases design flexibility.  The minimum MOSFET channel length achievable with a given CMOS process is used to characterize the process</a:t>
            </a:r>
          </a:p>
          <a:p>
            <a:pPr algn="just" eaLnBrk="1" hangingPunct="1"/>
            <a:r>
              <a:rPr lang="en-US" altLang="en-US" sz="2000" dirty="0"/>
              <a:t>The overdrive voltage |</a:t>
            </a:r>
            <a:r>
              <a:rPr lang="en-US" altLang="en-US" sz="2000" i="1" dirty="0"/>
              <a:t>V</a:t>
            </a:r>
            <a:r>
              <a:rPr lang="en-US" altLang="en-US" sz="2000" i="1" baseline="-25000" dirty="0"/>
              <a:t>OV</a:t>
            </a:r>
            <a:r>
              <a:rPr lang="en-US" altLang="en-US" sz="2000" dirty="0"/>
              <a:t>| = |</a:t>
            </a:r>
            <a:r>
              <a:rPr lang="en-US" altLang="en-US" sz="2000" i="1" dirty="0"/>
              <a:t>V</a:t>
            </a:r>
            <a:r>
              <a:rPr lang="en-US" altLang="en-US" sz="2000" i="1" baseline="-25000" dirty="0"/>
              <a:t>GS</a:t>
            </a:r>
            <a:r>
              <a:rPr lang="en-US" altLang="en-US" sz="2000" dirty="0"/>
              <a:t>| - |</a:t>
            </a:r>
            <a:r>
              <a:rPr lang="en-US" altLang="en-US" sz="2000" i="1" dirty="0" err="1"/>
              <a:t>V</a:t>
            </a:r>
            <a:r>
              <a:rPr lang="en-US" altLang="en-US" sz="2000" i="1" baseline="-25000" dirty="0" err="1"/>
              <a:t>t</a:t>
            </a:r>
            <a:r>
              <a:rPr lang="en-US" altLang="en-US" sz="2000" dirty="0"/>
              <a:t>| is the key quantity that governs the operation of the MOSFET.  For amplifier applications, the MOSFET must operate in the saturation region.</a:t>
            </a:r>
          </a:p>
        </p:txBody>
      </p:sp>
      <p:sp>
        <p:nvSpPr>
          <p:cNvPr id="2" name="Date Placeholder 1"/>
          <p:cNvSpPr>
            <a:spLocks noGrp="1"/>
          </p:cNvSpPr>
          <p:nvPr>
            <p:ph type="dt" sz="half" idx="10"/>
          </p:nvPr>
        </p:nvSpPr>
        <p:spPr/>
        <p:txBody>
          <a:bodyPr/>
          <a:lstStyle/>
          <a:p>
            <a:fld id="{3B82659B-A537-4481-B4EB-60911CABAF09}" type="datetime1">
              <a:rPr lang="en-US" smtClean="0"/>
              <a:t>12/17/2017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48</a:t>
            </a:fld>
            <a:endParaRPr lang="en-US"/>
          </a:p>
        </p:txBody>
      </p:sp>
    </p:spTree>
    <p:extLst>
      <p:ext uri="{BB962C8B-B14F-4D97-AF65-F5344CB8AC3E}">
        <p14:creationId xmlns:p14="http://schemas.microsoft.com/office/powerpoint/2010/main" val="3260928750"/>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ChangeArrowheads="1"/>
          </p:cNvSpPr>
          <p:nvPr>
            <p:ph type="title"/>
          </p:nvPr>
        </p:nvSpPr>
        <p:spPr/>
        <p:txBody>
          <a:bodyPr/>
          <a:lstStyle/>
          <a:p>
            <a:pPr eaLnBrk="1" hangingPunct="1"/>
            <a:r>
              <a:rPr lang="en-US" altLang="en-US" sz="3200"/>
              <a:t>Summary</a:t>
            </a:r>
          </a:p>
        </p:txBody>
      </p:sp>
      <p:sp>
        <p:nvSpPr>
          <p:cNvPr id="112644" name="Rectangle 3"/>
          <p:cNvSpPr>
            <a:spLocks noGrp="1" noChangeArrowheads="1"/>
          </p:cNvSpPr>
          <p:nvPr>
            <p:ph idx="1"/>
          </p:nvPr>
        </p:nvSpPr>
        <p:spPr>
          <a:xfrm>
            <a:off x="793376" y="2339788"/>
            <a:ext cx="7463118" cy="3900145"/>
          </a:xfrm>
          <a:noFill/>
        </p:spPr>
        <p:txBody>
          <a:bodyPr>
            <a:normAutofit/>
          </a:bodyPr>
          <a:lstStyle/>
          <a:p>
            <a:pPr eaLnBrk="1" hangingPunct="1"/>
            <a:r>
              <a:rPr lang="en-US" altLang="en-US" sz="1800" dirty="0"/>
              <a:t>In saturation, </a:t>
            </a:r>
            <a:r>
              <a:rPr lang="en-US" altLang="en-US" sz="1800" i="1" dirty="0" err="1"/>
              <a:t>i</a:t>
            </a:r>
            <a:r>
              <a:rPr lang="en-US" altLang="en-US" sz="1800" i="1" baseline="-25000" dirty="0" err="1"/>
              <a:t>D</a:t>
            </a:r>
            <a:r>
              <a:rPr lang="en-US" altLang="en-US" sz="1800" dirty="0"/>
              <a:t> shows some linear dependence on </a:t>
            </a:r>
            <a:r>
              <a:rPr lang="en-US" altLang="en-US" sz="1800" i="1" dirty="0" err="1"/>
              <a:t>v</a:t>
            </a:r>
            <a:r>
              <a:rPr lang="en-US" altLang="en-US" sz="1800" i="1" baseline="-25000" dirty="0" err="1"/>
              <a:t>DS</a:t>
            </a:r>
            <a:r>
              <a:rPr lang="en-US" altLang="en-US" sz="1800" dirty="0"/>
              <a:t> as a result of the change in channel length.  This channel-length modulation phenomenon becomes more pronounced as </a:t>
            </a:r>
            <a:r>
              <a:rPr lang="en-US" altLang="en-US" sz="1800" i="1" dirty="0"/>
              <a:t>L</a:t>
            </a:r>
            <a:r>
              <a:rPr lang="en-US" altLang="en-US" sz="1800" dirty="0"/>
              <a:t> decreases.  It is modeled by ascribing an output resistance </a:t>
            </a:r>
            <a:r>
              <a:rPr lang="en-US" altLang="en-US" sz="1800" i="1" dirty="0" err="1"/>
              <a:t>r</a:t>
            </a:r>
            <a:r>
              <a:rPr lang="en-US" altLang="en-US" sz="1800" i="1" baseline="-25000" dirty="0" err="1"/>
              <a:t>o</a:t>
            </a:r>
            <a:r>
              <a:rPr lang="en-US" altLang="en-US" sz="1800" dirty="0"/>
              <a:t> = |</a:t>
            </a:r>
            <a:r>
              <a:rPr lang="en-US" altLang="en-US" sz="1800" i="1" dirty="0"/>
              <a:t>V</a:t>
            </a:r>
            <a:r>
              <a:rPr lang="en-US" altLang="en-US" sz="1800" i="1" baseline="-25000" dirty="0"/>
              <a:t>A</a:t>
            </a:r>
            <a:r>
              <a:rPr lang="en-US" altLang="en-US" sz="1800" dirty="0"/>
              <a:t>|/</a:t>
            </a:r>
            <a:r>
              <a:rPr lang="en-US" altLang="en-US" sz="1800" i="1" dirty="0"/>
              <a:t>I</a:t>
            </a:r>
            <a:r>
              <a:rPr lang="en-US" altLang="en-US" sz="1800" i="1" baseline="-25000" dirty="0"/>
              <a:t>D</a:t>
            </a:r>
            <a:r>
              <a:rPr lang="en-US" altLang="en-US" sz="1800" dirty="0"/>
              <a:t> to the MOSFET model.  Although the effect of </a:t>
            </a:r>
            <a:r>
              <a:rPr lang="en-US" altLang="en-US" sz="1800" dirty="0" err="1"/>
              <a:t>ro</a:t>
            </a:r>
            <a:r>
              <a:rPr lang="en-US" altLang="en-US" sz="1800" dirty="0"/>
              <a:t> on the operation of discrete-circuit MOS amplifiers is small, that is not the case in IC amplifiers.</a:t>
            </a:r>
          </a:p>
          <a:p>
            <a:pPr eaLnBrk="1" hangingPunct="1"/>
            <a:r>
              <a:rPr lang="en-US" altLang="en-US" sz="1800" dirty="0"/>
              <a:t>The essence of the use of MOSFET as an amplifier is that in saturation </a:t>
            </a:r>
            <a:r>
              <a:rPr lang="en-US" altLang="en-US" sz="1800" i="1" dirty="0" err="1"/>
              <a:t>v</a:t>
            </a:r>
            <a:r>
              <a:rPr lang="en-US" altLang="en-US" sz="1800" i="1" baseline="-25000" dirty="0" err="1"/>
              <a:t>GS</a:t>
            </a:r>
            <a:r>
              <a:rPr lang="en-US" altLang="en-US" sz="1800" dirty="0"/>
              <a:t> controls </a:t>
            </a:r>
            <a:r>
              <a:rPr lang="en-US" altLang="en-US" sz="1800" i="1" dirty="0" err="1"/>
              <a:t>i</a:t>
            </a:r>
            <a:r>
              <a:rPr lang="en-US" altLang="en-US" sz="1800" i="1" baseline="-25000" dirty="0" err="1"/>
              <a:t>D</a:t>
            </a:r>
            <a:r>
              <a:rPr lang="en-US" altLang="en-US" sz="1800" dirty="0"/>
              <a:t> in the manner of a voltage-controller current source.  When the device is dc biased in the saturation region, a small-signal input (</a:t>
            </a:r>
            <a:r>
              <a:rPr lang="en-US" altLang="en-US" sz="1800" i="1" dirty="0" err="1"/>
              <a:t>v</a:t>
            </a:r>
            <a:r>
              <a:rPr lang="en-US" altLang="en-US" sz="1800" i="1" baseline="-25000" dirty="0" err="1"/>
              <a:t>gs</a:t>
            </a:r>
            <a:r>
              <a:rPr lang="en-US" altLang="en-US" sz="1800" dirty="0"/>
              <a:t>) may be amplified linearly.</a:t>
            </a:r>
          </a:p>
          <a:p>
            <a:r>
              <a:rPr lang="en-US" altLang="en-US" sz="1800" dirty="0"/>
              <a:t>In cases where a resistance is connected in series with the source lead of the MOSFET, the T model is the most convenient to use.</a:t>
            </a:r>
          </a:p>
        </p:txBody>
      </p:sp>
      <p:sp>
        <p:nvSpPr>
          <p:cNvPr id="2" name="Date Placeholder 1"/>
          <p:cNvSpPr>
            <a:spLocks noGrp="1"/>
          </p:cNvSpPr>
          <p:nvPr>
            <p:ph type="dt" sz="half" idx="10"/>
          </p:nvPr>
        </p:nvSpPr>
        <p:spPr/>
        <p:txBody>
          <a:bodyPr/>
          <a:lstStyle/>
          <a:p>
            <a:fld id="{00F74B64-9E9D-49E4-8E48-DDFFB8CF0990}" type="datetime1">
              <a:rPr lang="en-US" smtClean="0"/>
              <a:t>12/17/2017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49</a:t>
            </a:fld>
            <a:endParaRPr lang="en-US"/>
          </a:p>
        </p:txBody>
      </p:sp>
    </p:spTree>
    <p:extLst>
      <p:ext uri="{BB962C8B-B14F-4D97-AF65-F5344CB8AC3E}">
        <p14:creationId xmlns:p14="http://schemas.microsoft.com/office/powerpoint/2010/main" val="415680595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04768"/>
          </a:xfrm>
        </p:spPr>
        <p:txBody>
          <a:bodyPr/>
          <a:lstStyle/>
          <a:p>
            <a:r>
              <a:rPr lang="en-US" altLang="en-US" dirty="0"/>
              <a:t>Example 1 - Sol</a:t>
            </a:r>
            <a:endParaRPr lang="en-US" dirty="0"/>
          </a:p>
        </p:txBody>
      </p:sp>
      <p:sp>
        <p:nvSpPr>
          <p:cNvPr id="4" name="Date Placeholder 3"/>
          <p:cNvSpPr>
            <a:spLocks noGrp="1"/>
          </p:cNvSpPr>
          <p:nvPr>
            <p:ph type="dt" sz="half" idx="10"/>
          </p:nvPr>
        </p:nvSpPr>
        <p:spPr/>
        <p:txBody>
          <a:bodyPr/>
          <a:lstStyle/>
          <a:p>
            <a:fld id="{09A45D9C-1786-4CA3-9CCD-8EF3677A05E1}" type="datetime1">
              <a:rPr lang="en-US" smtClean="0"/>
              <a:t>12/17/2017</a:t>
            </a:fld>
            <a:endParaRPr lang="en-US"/>
          </a:p>
        </p:txBody>
      </p:sp>
      <p:sp>
        <p:nvSpPr>
          <p:cNvPr id="5" name="Slide Number Placeholder 4"/>
          <p:cNvSpPr>
            <a:spLocks noGrp="1"/>
          </p:cNvSpPr>
          <p:nvPr>
            <p:ph type="sldNum" sz="quarter" idx="12"/>
          </p:nvPr>
        </p:nvSpPr>
        <p:spPr/>
        <p:txBody>
          <a:bodyPr/>
          <a:lstStyle/>
          <a:p>
            <a:fld id="{1207B782-A207-460B-B11B-32D5F2B19719}" type="slidenum">
              <a:rPr lang="en-US" smtClean="0"/>
              <a:t>5</a:t>
            </a:fld>
            <a:endParaRPr lang="en-US"/>
          </a:p>
        </p:txBody>
      </p:sp>
      <p:pic>
        <p:nvPicPr>
          <p:cNvPr id="6" name="Picture 5"/>
          <p:cNvPicPr>
            <a:picLocks noChangeAspect="1"/>
          </p:cNvPicPr>
          <p:nvPr/>
        </p:nvPicPr>
        <p:blipFill>
          <a:blip r:embed="rId2"/>
          <a:stretch>
            <a:fillRect/>
          </a:stretch>
        </p:blipFill>
        <p:spPr>
          <a:xfrm>
            <a:off x="954742" y="1073778"/>
            <a:ext cx="7221070" cy="4982873"/>
          </a:xfrm>
          <a:prstGeom prst="rect">
            <a:avLst/>
          </a:prstGeom>
        </p:spPr>
      </p:pic>
    </p:spTree>
    <p:extLst>
      <p:ext uri="{BB962C8B-B14F-4D97-AF65-F5344CB8AC3E}">
        <p14:creationId xmlns:p14="http://schemas.microsoft.com/office/powerpoint/2010/main" val="2440131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8FA9-8EF7-4497-A8AB-06C43015CFD0}" type="datetime1">
              <a:rPr lang="en-US" smtClean="0"/>
              <a:t>12/17/2017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6</a:t>
            </a:fld>
            <a:endParaRPr lang="en-US"/>
          </a:p>
        </p:txBody>
      </p:sp>
      <p:sp>
        <p:nvSpPr>
          <p:cNvPr id="61443" name="Rectangle 2"/>
          <p:cNvSpPr>
            <a:spLocks noGrp="1" noChangeArrowheads="1"/>
          </p:cNvSpPr>
          <p:nvPr>
            <p:ph type="title" idx="4294967295"/>
          </p:nvPr>
        </p:nvSpPr>
        <p:spPr>
          <a:xfrm>
            <a:off x="1176339" y="523231"/>
            <a:ext cx="6799262" cy="1303337"/>
          </a:xfrm>
        </p:spPr>
        <p:txBody>
          <a:bodyPr/>
          <a:lstStyle/>
          <a:p>
            <a:pPr eaLnBrk="1" hangingPunct="1"/>
            <a:r>
              <a:rPr lang="en-US" altLang="en-US" dirty="0"/>
              <a:t>Example 2: </a:t>
            </a:r>
            <a:r>
              <a:rPr lang="en-US" altLang="en-US" b="0" dirty="0"/>
              <a:t>MOSFET</a:t>
            </a:r>
          </a:p>
        </p:txBody>
      </p:sp>
      <p:sp>
        <p:nvSpPr>
          <p:cNvPr id="61444" name="Rectangle 3"/>
          <p:cNvSpPr>
            <a:spLocks noGrp="1" noChangeArrowheads="1"/>
          </p:cNvSpPr>
          <p:nvPr>
            <p:ph idx="4294967295"/>
          </p:nvPr>
        </p:nvSpPr>
        <p:spPr>
          <a:xfrm>
            <a:off x="833718" y="1921933"/>
            <a:ext cx="3890682" cy="4038600"/>
          </a:xfrm>
        </p:spPr>
        <p:txBody>
          <a:bodyPr>
            <a:normAutofit/>
          </a:bodyPr>
          <a:lstStyle/>
          <a:p>
            <a:pPr eaLnBrk="1" hangingPunct="1"/>
            <a:r>
              <a:rPr lang="en-US" altLang="en-US" b="1" dirty="0">
                <a:solidFill>
                  <a:srgbClr val="FF0000"/>
                </a:solidFill>
              </a:rPr>
              <a:t>Problem Statement:</a:t>
            </a:r>
            <a:r>
              <a:rPr lang="en-US" altLang="en-US" dirty="0"/>
              <a:t> Design the circuit in Figure to establish a drain voltage of 0.1</a:t>
            </a:r>
            <a:r>
              <a:rPr lang="en-US" altLang="en-US" i="1" dirty="0">
                <a:solidFill>
                  <a:srgbClr val="FF0000"/>
                </a:solidFill>
              </a:rPr>
              <a:t>V</a:t>
            </a:r>
            <a:r>
              <a:rPr lang="en-US" altLang="en-US" dirty="0"/>
              <a:t>.  What is the effective resistance between drain and source at this operating point?  Let </a:t>
            </a:r>
            <a:r>
              <a:rPr lang="en-US" altLang="en-US" i="1" dirty="0" err="1"/>
              <a:t>V</a:t>
            </a:r>
            <a:r>
              <a:rPr lang="en-US" altLang="en-US" i="1" baseline="-25000" dirty="0" err="1"/>
              <a:t>tn</a:t>
            </a:r>
            <a:r>
              <a:rPr lang="en-US" altLang="en-US" dirty="0"/>
              <a:t> = 1</a:t>
            </a:r>
            <a:r>
              <a:rPr lang="en-US" altLang="en-US" i="1" dirty="0">
                <a:solidFill>
                  <a:srgbClr val="FF0000"/>
                </a:solidFill>
              </a:rPr>
              <a:t>V</a:t>
            </a:r>
            <a:r>
              <a:rPr lang="en-US" altLang="en-US" dirty="0"/>
              <a:t> and </a:t>
            </a:r>
            <a:r>
              <a:rPr lang="en-US" altLang="en-US" i="1" dirty="0" err="1"/>
              <a:t>k</a:t>
            </a:r>
            <a:r>
              <a:rPr lang="en-US" altLang="en-US" baseline="30000" dirty="0" err="1"/>
              <a:t>’</a:t>
            </a:r>
            <a:r>
              <a:rPr lang="en-US" altLang="en-US" i="1" baseline="-25000" dirty="0" err="1"/>
              <a:t>n</a:t>
            </a:r>
            <a:r>
              <a:rPr lang="en-US" altLang="en-US" dirty="0"/>
              <a:t>(</a:t>
            </a:r>
            <a:r>
              <a:rPr lang="en-US" altLang="en-US" i="1" dirty="0"/>
              <a:t>W</a:t>
            </a:r>
            <a:r>
              <a:rPr lang="en-US" altLang="en-US" dirty="0"/>
              <a:t>/</a:t>
            </a:r>
            <a:r>
              <a:rPr lang="en-US" altLang="en-US" i="1" dirty="0"/>
              <a:t>L</a:t>
            </a:r>
            <a:r>
              <a:rPr lang="en-US" altLang="en-US" dirty="0"/>
              <a:t>) = 1</a:t>
            </a:r>
            <a:r>
              <a:rPr lang="en-US" altLang="en-US" i="1" dirty="0">
                <a:solidFill>
                  <a:srgbClr val="FF0000"/>
                </a:solidFill>
              </a:rPr>
              <a:t>mA</a:t>
            </a:r>
            <a:r>
              <a:rPr lang="en-US" altLang="en-US" dirty="0">
                <a:solidFill>
                  <a:srgbClr val="FF0000"/>
                </a:solidFill>
              </a:rPr>
              <a:t>/</a:t>
            </a:r>
            <a:r>
              <a:rPr lang="en-US" altLang="en-US" i="1" dirty="0">
                <a:solidFill>
                  <a:srgbClr val="FF0000"/>
                </a:solidFill>
              </a:rPr>
              <a:t>V</a:t>
            </a:r>
            <a:r>
              <a:rPr lang="en-US" altLang="en-US" baseline="30000" dirty="0">
                <a:solidFill>
                  <a:srgbClr val="FF0000"/>
                </a:solidFill>
              </a:rPr>
              <a:t>2</a:t>
            </a:r>
            <a:r>
              <a:rPr lang="en-US" altLang="en-US" dirty="0"/>
              <a:t>.</a:t>
            </a:r>
          </a:p>
        </p:txBody>
      </p:sp>
      <p:pic>
        <p:nvPicPr>
          <p:cNvPr id="61445" name="Picture 4" descr="se05F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441792"/>
            <a:ext cx="3689211" cy="299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8371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28650" y="539939"/>
            <a:ext cx="7886700" cy="804768"/>
          </a:xfrm>
        </p:spPr>
        <p:txBody>
          <a:bodyPr/>
          <a:lstStyle/>
          <a:p>
            <a:r>
              <a:rPr lang="en-US" altLang="en-US" dirty="0"/>
              <a:t>Example 2 - Sol</a:t>
            </a:r>
            <a:endParaRPr lang="en-US" dirty="0"/>
          </a:p>
        </p:txBody>
      </p:sp>
      <p:sp>
        <p:nvSpPr>
          <p:cNvPr id="4" name="Date Placeholder 3"/>
          <p:cNvSpPr>
            <a:spLocks noGrp="1"/>
          </p:cNvSpPr>
          <p:nvPr>
            <p:ph type="dt" sz="half" idx="10"/>
          </p:nvPr>
        </p:nvSpPr>
        <p:spPr/>
        <p:txBody>
          <a:bodyPr/>
          <a:lstStyle/>
          <a:p>
            <a:fld id="{09A45D9C-1786-4CA3-9CCD-8EF3677A05E1}" type="datetime1">
              <a:rPr lang="en-US" smtClean="0"/>
              <a:t>12/17/2017</a:t>
            </a:fld>
            <a:endParaRPr lang="en-US"/>
          </a:p>
        </p:txBody>
      </p:sp>
      <p:sp>
        <p:nvSpPr>
          <p:cNvPr id="5" name="Slide Number Placeholder 4"/>
          <p:cNvSpPr>
            <a:spLocks noGrp="1"/>
          </p:cNvSpPr>
          <p:nvPr>
            <p:ph type="sldNum" sz="quarter" idx="12"/>
          </p:nvPr>
        </p:nvSpPr>
        <p:spPr/>
        <p:txBody>
          <a:bodyPr/>
          <a:lstStyle/>
          <a:p>
            <a:fld id="{1207B782-A207-460B-B11B-32D5F2B19719}" type="slidenum">
              <a:rPr lang="en-US" smtClean="0"/>
              <a:t>7</a:t>
            </a:fld>
            <a:endParaRPr lang="en-US"/>
          </a:p>
        </p:txBody>
      </p:sp>
      <p:pic>
        <p:nvPicPr>
          <p:cNvPr id="6" name="Picture 5"/>
          <p:cNvPicPr>
            <a:picLocks noChangeAspect="1"/>
          </p:cNvPicPr>
          <p:nvPr/>
        </p:nvPicPr>
        <p:blipFill>
          <a:blip r:embed="rId2"/>
          <a:stretch>
            <a:fillRect/>
          </a:stretch>
        </p:blipFill>
        <p:spPr>
          <a:xfrm>
            <a:off x="628650" y="1465289"/>
            <a:ext cx="7851822" cy="4774644"/>
          </a:xfrm>
          <a:prstGeom prst="rect">
            <a:avLst/>
          </a:prstGeom>
        </p:spPr>
      </p:pic>
    </p:spTree>
    <p:extLst>
      <p:ext uri="{BB962C8B-B14F-4D97-AF65-F5344CB8AC3E}">
        <p14:creationId xmlns:p14="http://schemas.microsoft.com/office/powerpoint/2010/main" val="2300759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BC9AD-1ACB-4CCE-8A73-14FDA7677EED}" type="datetime1">
              <a:rPr lang="en-US" smtClean="0"/>
              <a:t>12/17/2017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8</a:t>
            </a:fld>
            <a:endParaRPr lang="en-US"/>
          </a:p>
        </p:txBody>
      </p:sp>
      <p:sp>
        <p:nvSpPr>
          <p:cNvPr id="62468" name="Rectangle 2"/>
          <p:cNvSpPr>
            <a:spLocks noGrp="1" noChangeArrowheads="1"/>
          </p:cNvSpPr>
          <p:nvPr>
            <p:ph type="title" idx="4294967295"/>
          </p:nvPr>
        </p:nvSpPr>
        <p:spPr>
          <a:xfrm>
            <a:off x="1176339" y="523348"/>
            <a:ext cx="6799262" cy="1303337"/>
          </a:xfrm>
        </p:spPr>
        <p:txBody>
          <a:bodyPr/>
          <a:lstStyle/>
          <a:p>
            <a:pPr eaLnBrk="1" hangingPunct="1"/>
            <a:r>
              <a:rPr lang="en-US" altLang="en-US" dirty="0"/>
              <a:t>Example 3: </a:t>
            </a:r>
            <a:r>
              <a:rPr lang="en-US" altLang="en-US" b="0" dirty="0"/>
              <a:t>MOSFET</a:t>
            </a:r>
          </a:p>
        </p:txBody>
      </p:sp>
      <p:sp>
        <p:nvSpPr>
          <p:cNvPr id="62469" name="Rectangle 3"/>
          <p:cNvSpPr>
            <a:spLocks noGrp="1" noChangeArrowheads="1"/>
          </p:cNvSpPr>
          <p:nvPr>
            <p:ph idx="4294967295"/>
          </p:nvPr>
        </p:nvSpPr>
        <p:spPr>
          <a:xfrm>
            <a:off x="742951" y="1689412"/>
            <a:ext cx="7666037" cy="1346418"/>
          </a:xfrm>
        </p:spPr>
        <p:txBody>
          <a:bodyPr>
            <a:normAutofit/>
          </a:bodyPr>
          <a:lstStyle/>
          <a:p>
            <a:pPr eaLnBrk="1" hangingPunct="1"/>
            <a:r>
              <a:rPr lang="en-US" altLang="en-US" sz="2000" b="1" dirty="0">
                <a:solidFill>
                  <a:srgbClr val="FF0000"/>
                </a:solidFill>
              </a:rPr>
              <a:t>Problem Statement:</a:t>
            </a:r>
            <a:r>
              <a:rPr lang="en-US" altLang="en-US" sz="2000" dirty="0">
                <a:solidFill>
                  <a:srgbClr val="FF0000"/>
                </a:solidFill>
              </a:rPr>
              <a:t> </a:t>
            </a:r>
            <a:r>
              <a:rPr lang="en-US" altLang="en-US" sz="2000" dirty="0"/>
              <a:t>Analyze the circuit shown in Figure(a) below to determine the voltages at all nodes and the current through all branches.  Let </a:t>
            </a:r>
            <a:r>
              <a:rPr lang="en-US" altLang="en-US" sz="2000" i="1" dirty="0" err="1"/>
              <a:t>V</a:t>
            </a:r>
            <a:r>
              <a:rPr lang="en-US" altLang="en-US" sz="2000" i="1" baseline="-25000" dirty="0" err="1"/>
              <a:t>tn</a:t>
            </a:r>
            <a:r>
              <a:rPr lang="en-US" altLang="en-US" sz="2000" dirty="0"/>
              <a:t> = 1</a:t>
            </a:r>
            <a:r>
              <a:rPr lang="en-US" altLang="en-US" sz="2000" i="1" dirty="0">
                <a:solidFill>
                  <a:srgbClr val="FF0000"/>
                </a:solidFill>
              </a:rPr>
              <a:t>V</a:t>
            </a:r>
            <a:r>
              <a:rPr lang="en-US" altLang="en-US" sz="2000" dirty="0"/>
              <a:t> and </a:t>
            </a:r>
            <a:r>
              <a:rPr lang="en-US" altLang="en-US" sz="2000" i="1" dirty="0" err="1"/>
              <a:t>k</a:t>
            </a:r>
            <a:r>
              <a:rPr lang="en-US" altLang="en-US" sz="2000" baseline="30000" dirty="0" err="1"/>
              <a:t>’</a:t>
            </a:r>
            <a:r>
              <a:rPr lang="en-US" altLang="en-US" sz="2000" baseline="-25000" dirty="0" err="1"/>
              <a:t>n</a:t>
            </a:r>
            <a:r>
              <a:rPr lang="en-US" altLang="en-US" sz="2000" dirty="0"/>
              <a:t>(</a:t>
            </a:r>
            <a:r>
              <a:rPr lang="en-US" altLang="en-US" sz="2000" i="1" dirty="0"/>
              <a:t>W</a:t>
            </a:r>
            <a:r>
              <a:rPr lang="en-US" altLang="en-US" sz="2000" dirty="0"/>
              <a:t>/</a:t>
            </a:r>
            <a:r>
              <a:rPr lang="en-US" altLang="en-US" sz="2000" i="1" dirty="0"/>
              <a:t>L</a:t>
            </a:r>
            <a:r>
              <a:rPr lang="en-US" altLang="en-US" sz="2000" dirty="0"/>
              <a:t>) = 1</a:t>
            </a:r>
            <a:r>
              <a:rPr lang="en-US" altLang="en-US" sz="2000" i="1" dirty="0">
                <a:solidFill>
                  <a:srgbClr val="FF0000"/>
                </a:solidFill>
              </a:rPr>
              <a:t>mA</a:t>
            </a:r>
            <a:r>
              <a:rPr lang="en-US" altLang="en-US" sz="2000" dirty="0">
                <a:solidFill>
                  <a:srgbClr val="FF0000"/>
                </a:solidFill>
              </a:rPr>
              <a:t>/</a:t>
            </a:r>
            <a:r>
              <a:rPr lang="en-US" altLang="en-US" sz="2000" i="1" dirty="0">
                <a:solidFill>
                  <a:srgbClr val="FF0000"/>
                </a:solidFill>
              </a:rPr>
              <a:t>V</a:t>
            </a:r>
            <a:r>
              <a:rPr lang="en-US" altLang="en-US" sz="2000" baseline="30000" dirty="0">
                <a:solidFill>
                  <a:srgbClr val="FF0000"/>
                </a:solidFill>
              </a:rPr>
              <a:t>2</a:t>
            </a:r>
            <a:r>
              <a:rPr lang="en-US" altLang="en-US" sz="2000" dirty="0"/>
              <a:t>.  Neglect the channel-length modulation effect (i.e. assume </a:t>
            </a:r>
            <a:r>
              <a:rPr lang="en-US" altLang="en-US" sz="2000" i="1" dirty="0">
                <a:latin typeface="Symbol" panose="05050102010706020507" pitchFamily="18" charset="2"/>
              </a:rPr>
              <a:t>l</a:t>
            </a:r>
            <a:r>
              <a:rPr lang="en-US" altLang="en-US" sz="2000" dirty="0"/>
              <a:t> = 0).</a:t>
            </a:r>
          </a:p>
        </p:txBody>
      </p:sp>
      <p:pic>
        <p:nvPicPr>
          <p:cNvPr id="62471" name="Picture 4" descr="se05F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76" y="3035829"/>
            <a:ext cx="65627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23752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28650" y="365127"/>
            <a:ext cx="7886700" cy="804768"/>
          </a:xfrm>
        </p:spPr>
        <p:txBody>
          <a:bodyPr/>
          <a:lstStyle/>
          <a:p>
            <a:r>
              <a:rPr lang="en-US" altLang="en-US" dirty="0"/>
              <a:t>Example 3 - Sol</a:t>
            </a:r>
            <a:endParaRPr lang="en-US" dirty="0"/>
          </a:p>
        </p:txBody>
      </p:sp>
      <p:sp>
        <p:nvSpPr>
          <p:cNvPr id="4" name="Date Placeholder 3"/>
          <p:cNvSpPr>
            <a:spLocks noGrp="1"/>
          </p:cNvSpPr>
          <p:nvPr>
            <p:ph type="dt" sz="half" idx="10"/>
          </p:nvPr>
        </p:nvSpPr>
        <p:spPr/>
        <p:txBody>
          <a:bodyPr/>
          <a:lstStyle/>
          <a:p>
            <a:fld id="{09A45D9C-1786-4CA3-9CCD-8EF3677A05E1}" type="datetime1">
              <a:rPr lang="en-US" smtClean="0"/>
              <a:t>12/17/2017</a:t>
            </a:fld>
            <a:endParaRPr lang="en-US"/>
          </a:p>
        </p:txBody>
      </p:sp>
      <p:sp>
        <p:nvSpPr>
          <p:cNvPr id="5" name="Slide Number Placeholder 4"/>
          <p:cNvSpPr>
            <a:spLocks noGrp="1"/>
          </p:cNvSpPr>
          <p:nvPr>
            <p:ph type="sldNum" sz="quarter" idx="12"/>
          </p:nvPr>
        </p:nvSpPr>
        <p:spPr/>
        <p:txBody>
          <a:bodyPr/>
          <a:lstStyle/>
          <a:p>
            <a:fld id="{1207B782-A207-460B-B11B-32D5F2B19719}" type="slidenum">
              <a:rPr lang="en-US" smtClean="0"/>
              <a:t>9</a:t>
            </a:fld>
            <a:endParaRPr lang="en-US"/>
          </a:p>
        </p:txBody>
      </p:sp>
      <p:pic>
        <p:nvPicPr>
          <p:cNvPr id="7" name="Picture 6"/>
          <p:cNvPicPr>
            <a:picLocks noChangeAspect="1"/>
          </p:cNvPicPr>
          <p:nvPr/>
        </p:nvPicPr>
        <p:blipFill>
          <a:blip r:embed="rId2"/>
          <a:stretch>
            <a:fillRect/>
          </a:stretch>
        </p:blipFill>
        <p:spPr>
          <a:xfrm>
            <a:off x="133350" y="1075766"/>
            <a:ext cx="8877300" cy="1133475"/>
          </a:xfrm>
          <a:prstGeom prst="rect">
            <a:avLst/>
          </a:prstGeom>
        </p:spPr>
      </p:pic>
      <p:sp>
        <p:nvSpPr>
          <p:cNvPr id="8" name="Rectangle 7"/>
          <p:cNvSpPr/>
          <p:nvPr/>
        </p:nvSpPr>
        <p:spPr>
          <a:xfrm>
            <a:off x="133350" y="2200903"/>
            <a:ext cx="8877300" cy="1569660"/>
          </a:xfrm>
          <a:prstGeom prst="rect">
            <a:avLst/>
          </a:prstGeom>
          <a:solidFill>
            <a:schemeClr val="accent1">
              <a:lumMod val="20000"/>
              <a:lumOff val="80000"/>
            </a:schemeClr>
          </a:solidFill>
        </p:spPr>
        <p:txBody>
          <a:bodyPr wrap="square">
            <a:spAutoFit/>
          </a:bodyPr>
          <a:lstStyle/>
          <a:p>
            <a:r>
              <a:rPr lang="en-US" sz="1600" dirty="0">
                <a:latin typeface="Times New Roman" panose="02020603050405020304" pitchFamily="18" charset="0"/>
                <a:cs typeface="Times New Roman" panose="02020603050405020304" pitchFamily="18" charset="0"/>
              </a:rPr>
              <a:t>With this positive voltage at the gate, the NMOS transistor will be turned on. We do not know, however, whether the transistor will be operating in the saturation region or in the triode region. We shall assume saturation-region operation, solve the problem, and then check the validity of our assumption. Obviously, if our assumption turns out not to be valid, we will have to solve the problem again for triode-region operation.</a:t>
            </a:r>
          </a:p>
          <a:p>
            <a:r>
              <a:rPr lang="en-US" sz="1600" dirty="0">
                <a:latin typeface="Times New Roman" panose="02020603050405020304" pitchFamily="18" charset="0"/>
                <a:cs typeface="Times New Roman" panose="02020603050405020304" pitchFamily="18" charset="0"/>
              </a:rPr>
              <a:t>Refer to Fig. (b). Since the voltage at the gate is 5 V and the voltage at the source is </a:t>
            </a:r>
          </a:p>
        </p:txBody>
      </p:sp>
      <p:pic>
        <p:nvPicPr>
          <p:cNvPr id="9" name="Picture 8"/>
          <p:cNvPicPr>
            <a:picLocks noChangeAspect="1"/>
          </p:cNvPicPr>
          <p:nvPr/>
        </p:nvPicPr>
        <p:blipFill>
          <a:blip r:embed="rId3"/>
          <a:stretch>
            <a:fillRect/>
          </a:stretch>
        </p:blipFill>
        <p:spPr>
          <a:xfrm>
            <a:off x="133350" y="3770563"/>
            <a:ext cx="8869680" cy="745431"/>
          </a:xfrm>
          <a:prstGeom prst="rect">
            <a:avLst/>
          </a:prstGeom>
        </p:spPr>
      </p:pic>
      <p:pic>
        <p:nvPicPr>
          <p:cNvPr id="10" name="Picture 9"/>
          <p:cNvPicPr>
            <a:picLocks noChangeAspect="1"/>
          </p:cNvPicPr>
          <p:nvPr/>
        </p:nvPicPr>
        <p:blipFill>
          <a:blip r:embed="rId4"/>
          <a:stretch>
            <a:fillRect/>
          </a:stretch>
        </p:blipFill>
        <p:spPr>
          <a:xfrm>
            <a:off x="134470" y="4499910"/>
            <a:ext cx="8869680" cy="2151649"/>
          </a:xfrm>
          <a:prstGeom prst="rect">
            <a:avLst/>
          </a:prstGeom>
        </p:spPr>
      </p:pic>
    </p:spTree>
    <p:extLst>
      <p:ext uri="{BB962C8B-B14F-4D97-AF65-F5344CB8AC3E}">
        <p14:creationId xmlns:p14="http://schemas.microsoft.com/office/powerpoint/2010/main" val="34003008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1644</TotalTime>
  <Words>2885</Words>
  <Application>Microsoft Office PowerPoint</Application>
  <PresentationFormat>On-screen Show (4:3)</PresentationFormat>
  <Paragraphs>313</Paragraphs>
  <Slides>49</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9" baseType="lpstr">
      <vt:lpstr>Arial</vt:lpstr>
      <vt:lpstr>Calibri</vt:lpstr>
      <vt:lpstr>Cambria Math</vt:lpstr>
      <vt:lpstr>Garamond</vt:lpstr>
      <vt:lpstr>Symbol</vt:lpstr>
      <vt:lpstr>Times New Roman</vt:lpstr>
      <vt:lpstr>TimesNewRoman</vt:lpstr>
      <vt:lpstr>Wingdings</vt:lpstr>
      <vt:lpstr>Organic</vt:lpstr>
      <vt:lpstr>Equation</vt:lpstr>
      <vt:lpstr>PowerPoint Presentation</vt:lpstr>
      <vt:lpstr>Introduction</vt:lpstr>
      <vt:lpstr>3. MOSFET Circuits at DC</vt:lpstr>
      <vt:lpstr>Example 1: NMOS Transistor</vt:lpstr>
      <vt:lpstr>Example 1 - Sol</vt:lpstr>
      <vt:lpstr>Example 2: MOSFET</vt:lpstr>
      <vt:lpstr>Example 2 - Sol</vt:lpstr>
      <vt:lpstr>Example 3: MOSFET</vt:lpstr>
      <vt:lpstr>Example 3 - Sol</vt:lpstr>
      <vt:lpstr>Example 3 – Sol, cont.</vt:lpstr>
      <vt:lpstr>4.1. Obtaining a Voltage Amplifier</vt:lpstr>
      <vt:lpstr>4.2. Voltage Transfer Characteristic</vt:lpstr>
      <vt:lpstr>4.2. Voltage Transfer Characteristic</vt:lpstr>
      <vt:lpstr>4.3. Biasing the MOSFET to Obtain Linear Amplification</vt:lpstr>
      <vt:lpstr>4.3. Biasing the MOSFET to Obtain Linear Amplification</vt:lpstr>
      <vt:lpstr>4.3. Biasing the MOSFET to Obtain Linear Amplification</vt:lpstr>
      <vt:lpstr>Q: How is linear gain achieved?</vt:lpstr>
      <vt:lpstr>Q: How is linear gain achieved?</vt:lpstr>
      <vt:lpstr>4.4. Small-Signal Voltage Gain</vt:lpstr>
      <vt:lpstr>4.4. Small-Signal Gain</vt:lpstr>
      <vt:lpstr>Example 4: MOSFET Amplifier</vt:lpstr>
      <vt:lpstr>Example 4 – Sol</vt:lpstr>
      <vt:lpstr>Example 4 – Sol, Cont.</vt:lpstr>
      <vt:lpstr>4.5. Determining the VTC via Graphical Analysis</vt:lpstr>
      <vt:lpstr>4.5. Determining the VTC via Graphical Analysis</vt:lpstr>
      <vt:lpstr>4.5. Determining the VTC via Graphical Analysis</vt:lpstr>
      <vt:lpstr>5. Small-Signal Operation and Models</vt:lpstr>
      <vt:lpstr>5.1. The DC Bias Point</vt:lpstr>
      <vt:lpstr>5.2. The Signal Current in the Drain Terminal </vt:lpstr>
      <vt:lpstr>Q: What is effect of vgs on iD?</vt:lpstr>
      <vt:lpstr>Q: What is effect of vgs on iD?</vt:lpstr>
      <vt:lpstr>PowerPoint Presentation</vt:lpstr>
      <vt:lpstr>5.3. The Voltage Gain</vt:lpstr>
      <vt:lpstr>Q: How is voltage gain (Av) defined?</vt:lpstr>
      <vt:lpstr>5.3. The Voltage Gain</vt:lpstr>
      <vt:lpstr>5.5. Small-Signal Equivalent Models</vt:lpstr>
      <vt:lpstr>5.5. Small-Signal Equivalent Models</vt:lpstr>
      <vt:lpstr>More Observations</vt:lpstr>
      <vt:lpstr>5.6: The Transconductance gm</vt:lpstr>
      <vt:lpstr>Example 5: MOSFET Amplifier</vt:lpstr>
      <vt:lpstr>PowerPoint Presentation</vt:lpstr>
      <vt:lpstr>Example 5 – Sol</vt:lpstr>
      <vt:lpstr>Example 5 – Sol, Cont.</vt:lpstr>
      <vt:lpstr>Example 5 – Sol, Cont.</vt:lpstr>
      <vt:lpstr>Example 5 – Sol, Cont.</vt:lpstr>
      <vt:lpstr>Example 5 – Sol, Cont.</vt:lpstr>
      <vt:lpstr>PowerPoint Presentation</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10 MOSFET</dc:title>
  <dc:creator>Dr.Sherif Hekal</dc:creator>
  <cp:lastModifiedBy>Hekal, Sherif (EXT - EG/Cairo)</cp:lastModifiedBy>
  <cp:revision>80</cp:revision>
  <dcterms:created xsi:type="dcterms:W3CDTF">2017-04-27T06:25:42Z</dcterms:created>
  <dcterms:modified xsi:type="dcterms:W3CDTF">2017-12-17T16:35:41Z</dcterms:modified>
</cp:coreProperties>
</file>